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272" r:id="rId2"/>
    <p:sldId id="256" r:id="rId3"/>
    <p:sldId id="307" r:id="rId4"/>
    <p:sldId id="309" r:id="rId5"/>
    <p:sldId id="310" r:id="rId6"/>
    <p:sldId id="311" r:id="rId7"/>
    <p:sldId id="312" r:id="rId8"/>
    <p:sldId id="273" r:id="rId9"/>
    <p:sldId id="303" r:id="rId10"/>
    <p:sldId id="304" r:id="rId11"/>
    <p:sldId id="305" r:id="rId12"/>
    <p:sldId id="306" r:id="rId13"/>
    <p:sldId id="313" r:id="rId14"/>
    <p:sldId id="314" r:id="rId15"/>
    <p:sldId id="315" r:id="rId16"/>
    <p:sldId id="316" r:id="rId17"/>
    <p:sldId id="317" r:id="rId18"/>
    <p:sldId id="318" r:id="rId19"/>
    <p:sldId id="319" r:id="rId20"/>
    <p:sldId id="286" r:id="rId21"/>
  </p:sldIdLst>
  <p:sldSz cx="12192000" cy="6858000"/>
  <p:notesSz cx="6858000" cy="9144000"/>
  <p:defaultText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7365" algn="l" defTabSz="1218565" rtl="0" eaLnBrk="1" latinLnBrk="0" hangingPunct="1">
      <a:defRPr sz="2400" kern="1200">
        <a:solidFill>
          <a:schemeClr val="tx1"/>
        </a:solidFill>
        <a:latin typeface="+mn-lt"/>
        <a:ea typeface="+mn-ea"/>
        <a:cs typeface="+mn-cs"/>
      </a:defRPr>
    </a:lvl6pPr>
    <a:lvl7pPr marL="3656965" algn="l" defTabSz="1218565" rtl="0" eaLnBrk="1" latinLnBrk="0" hangingPunct="1">
      <a:defRPr sz="2400" kern="1200">
        <a:solidFill>
          <a:schemeClr val="tx1"/>
        </a:solidFill>
        <a:latin typeface="+mn-lt"/>
        <a:ea typeface="+mn-ea"/>
        <a:cs typeface="+mn-cs"/>
      </a:defRPr>
    </a:lvl7pPr>
    <a:lvl8pPr marL="4266565" algn="l" defTabSz="1218565" rtl="0" eaLnBrk="1" latinLnBrk="0" hangingPunct="1">
      <a:defRPr sz="2400" kern="1200">
        <a:solidFill>
          <a:schemeClr val="tx1"/>
        </a:solidFill>
        <a:latin typeface="+mn-lt"/>
        <a:ea typeface="+mn-ea"/>
        <a:cs typeface="+mn-cs"/>
      </a:defRPr>
    </a:lvl8pPr>
    <a:lvl9pPr marL="4876165" algn="l" defTabSz="1218565"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7">
          <p15:clr>
            <a:srgbClr val="A4A3A4"/>
          </p15:clr>
        </p15:guide>
        <p15:guide id="2" pos="384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oxin Tu" initials="HT"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E0F68"/>
    <a:srgbClr val="87BB3B"/>
    <a:srgbClr val="1B2153"/>
    <a:srgbClr val="FBCE45"/>
    <a:srgbClr val="00CAF0"/>
    <a:srgbClr val="F4A03B"/>
    <a:srgbClr val="ED7D31"/>
    <a:srgbClr val="3618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533" autoAdjust="0"/>
    <p:restoredTop sz="94648"/>
  </p:normalViewPr>
  <p:slideViewPr>
    <p:cSldViewPr>
      <p:cViewPr>
        <p:scale>
          <a:sx n="106" d="100"/>
          <a:sy n="106" d="100"/>
        </p:scale>
        <p:origin x="456" y="192"/>
      </p:cViewPr>
      <p:guideLst>
        <p:guide orient="horz" pos="2217"/>
        <p:guide pos="3843"/>
      </p:guideLst>
    </p:cSldViewPr>
  </p:slideViewPr>
  <p:notesTextViewPr>
    <p:cViewPr>
      <p:scale>
        <a:sx n="100" d="100"/>
        <a:sy n="100" d="100"/>
      </p:scale>
      <p:origin x="0" y="0"/>
    </p:cViewPr>
  </p:notesTextViewPr>
  <p:sorterViewPr>
    <p:cViewPr>
      <p:scale>
        <a:sx n="58" d="100"/>
        <a:sy n="58"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commentAuthors" Target="commentAuthors.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775C80-C7D2-43B4-BCD4-C4F399135DE5}" type="datetimeFigureOut">
              <a:rPr lang="zh-CN" altLang="en-US" smtClean="0"/>
              <a:t>2018/3/7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88E4F5-3F91-4650-82F8-9EABCFF16D0E}" type="slidenum">
              <a:rPr lang="zh-CN" altLang="en-US" smtClean="0"/>
              <a:t>‹#›</a:t>
            </a:fld>
            <a:endParaRPr lang="zh-CN" altLang="en-US"/>
          </a:p>
        </p:txBody>
      </p:sp>
    </p:spTree>
  </p:cSld>
  <p:clrMap bg1="lt1" tx1="dk1" bg2="lt2" tx2="dk2" accent1="accent1" accent2="accent2" accent3="accent3" accent4="accent4" accent5="accent5" accent6="accent6" hlink="hlink" folHlink="folHlink"/>
  <p:hf hdr="0" dt="0"/>
</p:handoutMaster>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EE3F76A-BA1F-46B7-B0A1-EE4F31F42EF9}" type="datetimeFigureOut">
              <a:rPr lang="en-US" smtClean="0"/>
              <a:t>3/7/18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F47B8C-5F1F-434B-B463-303C989C6154}" type="slidenum">
              <a:rPr lang="en-US" smtClean="0"/>
              <a:t>‹#›</a:t>
            </a:fld>
            <a:endParaRPr lang="en-US"/>
          </a:p>
        </p:txBody>
      </p:sp>
    </p:spTree>
  </p:cSld>
  <p:clrMap bg1="lt1" tx1="dk1" bg2="lt2" tx2="dk2" accent1="accent1" accent2="accent2" accent3="accent3" accent4="accent4" accent5="accent5" accent6="accent6" hlink="hlink" folHlink="folHlink"/>
  <p:hf hdr="0" dt="0"/>
  <p:notesStyle>
    <a:lvl1pPr marL="0" algn="l" defTabSz="1218565" rtl="0" eaLnBrk="1" latinLnBrk="0" hangingPunct="1">
      <a:defRPr sz="1600" kern="1200">
        <a:solidFill>
          <a:schemeClr val="tx1"/>
        </a:solidFill>
        <a:latin typeface="+mn-lt"/>
        <a:ea typeface="+mn-ea"/>
        <a:cs typeface="+mn-cs"/>
      </a:defRPr>
    </a:lvl1pPr>
    <a:lvl2pPr marL="609600" algn="l" defTabSz="1218565" rtl="0" eaLnBrk="1" latinLnBrk="0" hangingPunct="1">
      <a:defRPr sz="1600" kern="1200">
        <a:solidFill>
          <a:schemeClr val="tx1"/>
        </a:solidFill>
        <a:latin typeface="+mn-lt"/>
        <a:ea typeface="+mn-ea"/>
        <a:cs typeface="+mn-cs"/>
      </a:defRPr>
    </a:lvl2pPr>
    <a:lvl3pPr marL="1219200" algn="l" defTabSz="1218565" rtl="0" eaLnBrk="1" latinLnBrk="0" hangingPunct="1">
      <a:defRPr sz="1600" kern="1200">
        <a:solidFill>
          <a:schemeClr val="tx1"/>
        </a:solidFill>
        <a:latin typeface="+mn-lt"/>
        <a:ea typeface="+mn-ea"/>
        <a:cs typeface="+mn-cs"/>
      </a:defRPr>
    </a:lvl3pPr>
    <a:lvl4pPr marL="1828800" algn="l" defTabSz="1218565" rtl="0" eaLnBrk="1" latinLnBrk="0" hangingPunct="1">
      <a:defRPr sz="1600" kern="1200">
        <a:solidFill>
          <a:schemeClr val="tx1"/>
        </a:solidFill>
        <a:latin typeface="+mn-lt"/>
        <a:ea typeface="+mn-ea"/>
        <a:cs typeface="+mn-cs"/>
      </a:defRPr>
    </a:lvl4pPr>
    <a:lvl5pPr marL="2438400" algn="l" defTabSz="1218565" rtl="0" eaLnBrk="1" latinLnBrk="0" hangingPunct="1">
      <a:defRPr sz="1600" kern="1200">
        <a:solidFill>
          <a:schemeClr val="tx1"/>
        </a:solidFill>
        <a:latin typeface="+mn-lt"/>
        <a:ea typeface="+mn-ea"/>
        <a:cs typeface="+mn-cs"/>
      </a:defRPr>
    </a:lvl5pPr>
    <a:lvl6pPr marL="3047365" algn="l" defTabSz="1218565" rtl="0" eaLnBrk="1" latinLnBrk="0" hangingPunct="1">
      <a:defRPr sz="1600" kern="1200">
        <a:solidFill>
          <a:schemeClr val="tx1"/>
        </a:solidFill>
        <a:latin typeface="+mn-lt"/>
        <a:ea typeface="+mn-ea"/>
        <a:cs typeface="+mn-cs"/>
      </a:defRPr>
    </a:lvl6pPr>
    <a:lvl7pPr marL="3656965" algn="l" defTabSz="1218565" rtl="0" eaLnBrk="1" latinLnBrk="0" hangingPunct="1">
      <a:defRPr sz="1600" kern="1200">
        <a:solidFill>
          <a:schemeClr val="tx1"/>
        </a:solidFill>
        <a:latin typeface="+mn-lt"/>
        <a:ea typeface="+mn-ea"/>
        <a:cs typeface="+mn-cs"/>
      </a:defRPr>
    </a:lvl7pPr>
    <a:lvl8pPr marL="4266565" algn="l" defTabSz="1218565" rtl="0" eaLnBrk="1" latinLnBrk="0" hangingPunct="1">
      <a:defRPr sz="1600" kern="1200">
        <a:solidFill>
          <a:schemeClr val="tx1"/>
        </a:solidFill>
        <a:latin typeface="+mn-lt"/>
        <a:ea typeface="+mn-ea"/>
        <a:cs typeface="+mn-cs"/>
      </a:defRPr>
    </a:lvl8pPr>
    <a:lvl9pPr marL="4876165" algn="l" defTabSz="121856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10</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11</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12</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13</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074177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14</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347781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15</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567185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16</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640869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17</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0010673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18</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5678299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19</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062323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2</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20</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074799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6</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3252817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7</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5268737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8</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9</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5594585-BE45-4742-B5E3-498DEBEE5D3B}"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50A4A6-A042-46D2-AA8D-CB7B7C602BD8}"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06375"/>
            <a:ext cx="2743200" cy="438785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06375"/>
            <a:ext cx="8026400" cy="43878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97864D-FF29-44FF-99E9-48ACB1AD4E4B}"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15F96CB-66B0-4DA5-819B-AB5C3A1769D8}"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5"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5">
                <a:solidFill>
                  <a:schemeClr val="tx1">
                    <a:tint val="75000"/>
                  </a:schemeClr>
                </a:solidFill>
              </a:defRPr>
            </a:lvl1pPr>
            <a:lvl2pPr marL="609600" indent="0">
              <a:buNone/>
              <a:defRPr sz="2400">
                <a:solidFill>
                  <a:schemeClr val="tx1">
                    <a:tint val="75000"/>
                  </a:schemeClr>
                </a:solidFill>
              </a:defRPr>
            </a:lvl2pPr>
            <a:lvl3pPr marL="1219200" indent="0">
              <a:buNone/>
              <a:defRPr sz="2135">
                <a:solidFill>
                  <a:schemeClr val="tx1">
                    <a:tint val="75000"/>
                  </a:schemeClr>
                </a:solidFill>
              </a:defRPr>
            </a:lvl3pPr>
            <a:lvl4pPr marL="1828800" indent="0">
              <a:buNone/>
              <a:defRPr sz="1865">
                <a:solidFill>
                  <a:schemeClr val="tx1">
                    <a:tint val="75000"/>
                  </a:schemeClr>
                </a:solidFill>
              </a:defRPr>
            </a:lvl4pPr>
            <a:lvl5pPr marL="2438400" indent="0">
              <a:buNone/>
              <a:defRPr sz="1865">
                <a:solidFill>
                  <a:schemeClr val="tx1">
                    <a:tint val="75000"/>
                  </a:schemeClr>
                </a:solidFill>
              </a:defRPr>
            </a:lvl5pPr>
            <a:lvl6pPr marL="3047365" indent="0">
              <a:buNone/>
              <a:defRPr sz="1865">
                <a:solidFill>
                  <a:schemeClr val="tx1">
                    <a:tint val="75000"/>
                  </a:schemeClr>
                </a:solidFill>
              </a:defRPr>
            </a:lvl6pPr>
            <a:lvl7pPr marL="3656965" indent="0">
              <a:buNone/>
              <a:defRPr sz="1865">
                <a:solidFill>
                  <a:schemeClr val="tx1">
                    <a:tint val="75000"/>
                  </a:schemeClr>
                </a:solidFill>
              </a:defRPr>
            </a:lvl7pPr>
            <a:lvl8pPr marL="4266565" indent="0">
              <a:buNone/>
              <a:defRPr sz="1865">
                <a:solidFill>
                  <a:schemeClr val="tx1">
                    <a:tint val="75000"/>
                  </a:schemeClr>
                </a:solidFill>
              </a:defRPr>
            </a:lvl8pPr>
            <a:lvl9pPr marL="4876165" indent="0">
              <a:buNone/>
              <a:defRPr sz="1865">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14CC2B-8DFC-44EC-A872-3D000D882DFD}" type="datetime1">
              <a:rPr lang="en-US" altLang="zh-CN" smtClean="0"/>
              <a:t>3/7/18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200151"/>
            <a:ext cx="5384800" cy="3394075"/>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200151"/>
            <a:ext cx="5384800" cy="3394075"/>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269E9D1-D93E-4D63-B230-B15FD92C055C}" type="datetime1">
              <a:rPr lang="en-US" altLang="zh-CN" smtClean="0"/>
              <a:t>3/7/18</a:t>
            </a:fld>
            <a:endParaRPr lang="en-US"/>
          </a:p>
        </p:txBody>
      </p:sp>
      <p:sp>
        <p:nvSpPr>
          <p:cNvPr id="6" name="Footer Placeholder 5"/>
          <p:cNvSpPr>
            <a:spLocks noGrp="1"/>
          </p:cNvSpPr>
          <p:nvPr>
            <p:ph type="ftr" sz="quarter" idx="11"/>
          </p:nvPr>
        </p:nvSpPr>
        <p:spPr/>
        <p:txBody>
          <a:bodyPr/>
          <a:lstStyle/>
          <a:p>
            <a:r>
              <a:rPr lang="en-US" smtClean="0"/>
              <a:t>1</a:t>
            </a:r>
            <a:endParaRPr lang="en-US"/>
          </a:p>
        </p:txBody>
      </p:sp>
      <p:sp>
        <p:nvSpPr>
          <p:cNvPr id="7" name="Slide Number Placeholder 6"/>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2" y="1535113"/>
            <a:ext cx="5386917" cy="639763"/>
          </a:xfrm>
        </p:spPr>
        <p:txBody>
          <a:bodyPr anchor="b"/>
          <a:lstStyle>
            <a:lvl1pPr marL="0" indent="0">
              <a:buNone/>
              <a:defRPr sz="3200" b="1"/>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7365" indent="0">
              <a:buNone/>
              <a:defRPr sz="2135" b="1"/>
            </a:lvl6pPr>
            <a:lvl7pPr marL="3656965" indent="0">
              <a:buNone/>
              <a:defRPr sz="2135" b="1"/>
            </a:lvl7pPr>
            <a:lvl8pPr marL="4266565" indent="0">
              <a:buNone/>
              <a:defRPr sz="2135" b="1"/>
            </a:lvl8pPr>
            <a:lvl9pPr marL="4876165" indent="0">
              <a:buNone/>
              <a:defRPr sz="2135" b="1"/>
            </a:lvl9pPr>
          </a:lstStyle>
          <a:p>
            <a:pPr lvl="0"/>
            <a:r>
              <a:rPr lang="en-US" smtClean="0"/>
              <a:t>Click to edit Master text styles</a:t>
            </a:r>
          </a:p>
        </p:txBody>
      </p:sp>
      <p:sp>
        <p:nvSpPr>
          <p:cNvPr id="4" name="Content Placeholder 3"/>
          <p:cNvSpPr>
            <a:spLocks noGrp="1"/>
          </p:cNvSpPr>
          <p:nvPr>
            <p:ph sz="half" idx="2"/>
          </p:nvPr>
        </p:nvSpPr>
        <p:spPr>
          <a:xfrm>
            <a:off x="609602" y="2174875"/>
            <a:ext cx="5386917"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70" y="1535113"/>
            <a:ext cx="5389033" cy="639763"/>
          </a:xfrm>
        </p:spPr>
        <p:txBody>
          <a:bodyPr anchor="b"/>
          <a:lstStyle>
            <a:lvl1pPr marL="0" indent="0">
              <a:buNone/>
              <a:defRPr sz="3200" b="1"/>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7365" indent="0">
              <a:buNone/>
              <a:defRPr sz="2135" b="1"/>
            </a:lvl6pPr>
            <a:lvl7pPr marL="3656965" indent="0">
              <a:buNone/>
              <a:defRPr sz="2135" b="1"/>
            </a:lvl7pPr>
            <a:lvl8pPr marL="4266565" indent="0">
              <a:buNone/>
              <a:defRPr sz="2135" b="1"/>
            </a:lvl8pPr>
            <a:lvl9pPr marL="4876165" indent="0">
              <a:buNone/>
              <a:defRPr sz="2135" b="1"/>
            </a:lvl9pPr>
          </a:lstStyle>
          <a:p>
            <a:pPr lvl="0"/>
            <a:r>
              <a:rPr lang="en-US" smtClean="0"/>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88484C-9EEE-4C62-B293-577148621EED}" type="datetime1">
              <a:rPr lang="en-US" altLang="zh-CN" smtClean="0"/>
              <a:t>3/7/18</a:t>
            </a:fld>
            <a:endParaRPr lang="en-US"/>
          </a:p>
        </p:txBody>
      </p:sp>
      <p:sp>
        <p:nvSpPr>
          <p:cNvPr id="8" name="Footer Placeholder 7"/>
          <p:cNvSpPr>
            <a:spLocks noGrp="1"/>
          </p:cNvSpPr>
          <p:nvPr>
            <p:ph type="ftr" sz="quarter" idx="11"/>
          </p:nvPr>
        </p:nvSpPr>
        <p:spPr/>
        <p:txBody>
          <a:bodyPr/>
          <a:lstStyle/>
          <a:p>
            <a:r>
              <a:rPr lang="en-US" smtClean="0"/>
              <a:t>1</a:t>
            </a:r>
            <a:endParaRPr lang="en-US"/>
          </a:p>
        </p:txBody>
      </p:sp>
      <p:sp>
        <p:nvSpPr>
          <p:cNvPr id="9" name="Slide Number Placeholder 8"/>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F262738-2A6A-45C7-94DA-DF6608EE8F69}" type="datetime1">
              <a:rPr lang="en-US" altLang="zh-CN" smtClean="0"/>
              <a:t>3/7/18</a:t>
            </a:fld>
            <a:endParaRPr lang="en-US"/>
          </a:p>
        </p:txBody>
      </p:sp>
      <p:sp>
        <p:nvSpPr>
          <p:cNvPr id="4" name="Footer Placeholder 3"/>
          <p:cNvSpPr>
            <a:spLocks noGrp="1"/>
          </p:cNvSpPr>
          <p:nvPr>
            <p:ph type="ftr" sz="quarter" idx="11"/>
          </p:nvPr>
        </p:nvSpPr>
        <p:spPr/>
        <p:txBody>
          <a:bodyPr/>
          <a:lstStyle/>
          <a:p>
            <a:r>
              <a:rPr lang="en-US" smtClean="0"/>
              <a:t>1</a:t>
            </a:r>
            <a:endParaRPr lang="en-US"/>
          </a:p>
        </p:txBody>
      </p:sp>
      <p:sp>
        <p:nvSpPr>
          <p:cNvPr id="5" name="Slide Number Placeholder 4"/>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40AFBE-5D93-4CED-AD72-FA993204B447}" type="datetime1">
              <a:rPr lang="en-US" altLang="zh-CN" smtClean="0"/>
              <a:t>3/7/18</a:t>
            </a:fld>
            <a:endParaRPr lang="en-US"/>
          </a:p>
        </p:txBody>
      </p:sp>
      <p:sp>
        <p:nvSpPr>
          <p:cNvPr id="3" name="Footer Placeholder 2"/>
          <p:cNvSpPr>
            <a:spLocks noGrp="1"/>
          </p:cNvSpPr>
          <p:nvPr>
            <p:ph type="ftr" sz="quarter" idx="11"/>
          </p:nvPr>
        </p:nvSpPr>
        <p:spPr/>
        <p:txBody>
          <a:bodyPr/>
          <a:lstStyle/>
          <a:p>
            <a:r>
              <a:rPr lang="en-US" smtClean="0"/>
              <a:t>1</a:t>
            </a:r>
            <a:endParaRPr lang="en-US"/>
          </a:p>
        </p:txBody>
      </p:sp>
      <p:sp>
        <p:nvSpPr>
          <p:cNvPr id="4" name="Slide Number Placeholder 3"/>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49"/>
            <a:ext cx="4011084" cy="1162051"/>
          </a:xfrm>
        </p:spPr>
        <p:txBody>
          <a:bodyPr anchor="b"/>
          <a:lstStyle>
            <a:lvl1pPr algn="l">
              <a:defRPr sz="2665"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5"/>
            </a:lvl1pPr>
            <a:lvl2pPr>
              <a:defRPr sz="3735"/>
            </a:lvl2pPr>
            <a:lvl3pPr>
              <a:defRPr sz="3200"/>
            </a:lvl3pPr>
            <a:lvl4pPr>
              <a:defRPr sz="2665"/>
            </a:lvl4pPr>
            <a:lvl5pPr>
              <a:defRPr sz="2665"/>
            </a:lvl5pPr>
            <a:lvl6pPr>
              <a:defRPr sz="2665"/>
            </a:lvl6pPr>
            <a:lvl7pPr>
              <a:defRPr sz="2665"/>
            </a:lvl7pPr>
            <a:lvl8pPr>
              <a:defRPr sz="2665"/>
            </a:lvl8pPr>
            <a:lvl9pPr>
              <a:defRPr sz="266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40E6E8-334F-415C-802A-DB98F162160E}" type="datetime1">
              <a:rPr lang="en-US" altLang="zh-CN" smtClean="0"/>
              <a:t>3/7/18</a:t>
            </a:fld>
            <a:endParaRPr lang="en-US"/>
          </a:p>
        </p:txBody>
      </p:sp>
      <p:sp>
        <p:nvSpPr>
          <p:cNvPr id="6" name="Footer Placeholder 5"/>
          <p:cNvSpPr>
            <a:spLocks noGrp="1"/>
          </p:cNvSpPr>
          <p:nvPr>
            <p:ph type="ftr" sz="quarter" idx="11"/>
          </p:nvPr>
        </p:nvSpPr>
        <p:spPr/>
        <p:txBody>
          <a:bodyPr/>
          <a:lstStyle/>
          <a:p>
            <a:r>
              <a:rPr lang="en-US" smtClean="0"/>
              <a:t>1</a:t>
            </a:r>
            <a:endParaRPr lang="en-US"/>
          </a:p>
        </p:txBody>
      </p:sp>
      <p:sp>
        <p:nvSpPr>
          <p:cNvPr id="7" name="Slide Number Placeholder 6"/>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5"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5"/>
            </a:lvl1pPr>
            <a:lvl2pPr marL="609600" indent="0">
              <a:buNone/>
              <a:defRPr sz="3735"/>
            </a:lvl2pPr>
            <a:lvl3pPr marL="1219200" indent="0">
              <a:buNone/>
              <a:defRPr sz="3200"/>
            </a:lvl3pPr>
            <a:lvl4pPr marL="1828800" indent="0">
              <a:buNone/>
              <a:defRPr sz="2665"/>
            </a:lvl4pPr>
            <a:lvl5pPr marL="2438400" indent="0">
              <a:buNone/>
              <a:defRPr sz="2665"/>
            </a:lvl5pPr>
            <a:lvl6pPr marL="3047365" indent="0">
              <a:buNone/>
              <a:defRPr sz="2665"/>
            </a:lvl6pPr>
            <a:lvl7pPr marL="3656965" indent="0">
              <a:buNone/>
              <a:defRPr sz="2665"/>
            </a:lvl7pPr>
            <a:lvl8pPr marL="4266565" indent="0">
              <a:buNone/>
              <a:defRPr sz="2665"/>
            </a:lvl8pPr>
            <a:lvl9pPr marL="4876165" indent="0">
              <a:buNone/>
              <a:defRPr sz="2665"/>
            </a:lvl9pPr>
          </a:lstStyle>
          <a:p>
            <a:endParaRPr lang="en-US"/>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C59C72-B80E-4ADB-9370-7A3C59A03291}" type="datetime1">
              <a:rPr lang="en-US" altLang="zh-CN" smtClean="0"/>
              <a:t>3/7/18</a:t>
            </a:fld>
            <a:endParaRPr lang="en-US"/>
          </a:p>
        </p:txBody>
      </p:sp>
      <p:sp>
        <p:nvSpPr>
          <p:cNvPr id="6" name="Footer Placeholder 5"/>
          <p:cNvSpPr>
            <a:spLocks noGrp="1"/>
          </p:cNvSpPr>
          <p:nvPr>
            <p:ph type="ftr" sz="quarter" idx="11"/>
          </p:nvPr>
        </p:nvSpPr>
        <p:spPr/>
        <p:txBody>
          <a:bodyPr/>
          <a:lstStyle/>
          <a:p>
            <a:r>
              <a:rPr lang="en-US" smtClean="0"/>
              <a:t>1</a:t>
            </a:r>
            <a:endParaRPr lang="en-US"/>
          </a:p>
        </p:txBody>
      </p:sp>
      <p:sp>
        <p:nvSpPr>
          <p:cNvPr id="7" name="Slide Number Placeholder 6"/>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1" tIns="45716" rIns="91431" bIns="4571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31" tIns="45716" rIns="91431" bIns="4571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31" tIns="45716" rIns="91431" bIns="45716" rtlCol="0" anchor="ctr"/>
          <a:lstStyle>
            <a:lvl1pPr algn="l">
              <a:defRPr sz="1600">
                <a:solidFill>
                  <a:schemeClr val="tx1">
                    <a:tint val="75000"/>
                  </a:schemeClr>
                </a:solidFill>
              </a:defRPr>
            </a:lvl1pPr>
          </a:lstStyle>
          <a:p>
            <a:fld id="{D7E818D9-831A-43A7-87BC-34E8CCD46F35}" type="datetime1">
              <a:rPr lang="en-US" altLang="zh-CN" smtClean="0"/>
              <a:t>3/7/18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31" tIns="45716" rIns="91431" bIns="45716" rtlCol="0" anchor="ctr"/>
          <a:lstStyle>
            <a:lvl1pPr algn="ctr">
              <a:defRPr sz="1600">
                <a:solidFill>
                  <a:schemeClr val="tx1">
                    <a:tint val="75000"/>
                  </a:schemeClr>
                </a:solidFill>
              </a:defRPr>
            </a:lvl1pPr>
          </a:lstStyle>
          <a:p>
            <a:r>
              <a:rPr lang="en-US" smtClean="0"/>
              <a:t>1</a:t>
            </a: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31" tIns="45716" rIns="91431" bIns="45716" rtlCol="0" anchor="ctr"/>
          <a:lstStyle>
            <a:lvl1pPr algn="r">
              <a:defRPr sz="1600">
                <a:solidFill>
                  <a:schemeClr val="tx1">
                    <a:tint val="75000"/>
                  </a:schemeClr>
                </a:solidFill>
              </a:defRPr>
            </a:lvl1pPr>
          </a:lstStyle>
          <a:p>
            <a:fld id="{672F1098-4237-41BC-960F-A352F6B7DAA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1218565"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25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1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17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13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09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7365" algn="l" defTabSz="1218565" rtl="0" eaLnBrk="1" latinLnBrk="0" hangingPunct="1">
        <a:defRPr sz="2400" kern="1200">
          <a:solidFill>
            <a:schemeClr val="tx1"/>
          </a:solidFill>
          <a:latin typeface="+mn-lt"/>
          <a:ea typeface="+mn-ea"/>
          <a:cs typeface="+mn-cs"/>
        </a:defRPr>
      </a:lvl6pPr>
      <a:lvl7pPr marL="3656965" algn="l" defTabSz="1218565" rtl="0" eaLnBrk="1" latinLnBrk="0" hangingPunct="1">
        <a:defRPr sz="2400" kern="1200">
          <a:solidFill>
            <a:schemeClr val="tx1"/>
          </a:solidFill>
          <a:latin typeface="+mn-lt"/>
          <a:ea typeface="+mn-ea"/>
          <a:cs typeface="+mn-cs"/>
        </a:defRPr>
      </a:lvl7pPr>
      <a:lvl8pPr marL="4266565" algn="l" defTabSz="1218565" rtl="0" eaLnBrk="1" latinLnBrk="0" hangingPunct="1">
        <a:defRPr sz="2400" kern="1200">
          <a:solidFill>
            <a:schemeClr val="tx1"/>
          </a:solidFill>
          <a:latin typeface="+mn-lt"/>
          <a:ea typeface="+mn-ea"/>
          <a:cs typeface="+mn-cs"/>
        </a:defRPr>
      </a:lvl8pPr>
      <a:lvl9pPr marL="4876165"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hyperlink" Target="https://meltdownattack.com/#faq-fix" TargetMode="External"/><Relationship Id="rId4" Type="http://schemas.openxmlformats.org/officeDocument/2006/relationships/hyperlink" Target="https://github.com/Hanseltu/meltdown" TargetMode="External"/><Relationship Id="rId5" Type="http://schemas.openxmlformats.org/officeDocument/2006/relationships/hyperlink" Target="https://github.com/Hanseltu/meltdown-spectre.git" TargetMode="External"/><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3.xml"/><Relationship Id="rId5" Type="http://schemas.openxmlformats.org/officeDocument/2006/relationships/image" Target="../media/image3.png"/><Relationship Id="rId1" Type="http://schemas.microsoft.com/office/2007/relationships/media" Target="../media/media1.mp4"/><Relationship Id="rId2" Type="http://schemas.openxmlformats.org/officeDocument/2006/relationships/video" Target="../media/media1.mp4"/></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hyperlink" Target="http://gv7.me/articles/2018/learning-notes-of-meltdown-and-spectre/" TargetMode="External"/><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39349" y="2756926"/>
            <a:ext cx="11521280" cy="903605"/>
          </a:xfrm>
          <a:prstGeom prst="rect">
            <a:avLst/>
          </a:prstGeom>
          <a:noFill/>
        </p:spPr>
        <p:txBody>
          <a:bodyPr wrap="square" lIns="121908" tIns="60955" rIns="121908" bIns="60955" rtlCol="0">
            <a:spAutoFit/>
          </a:bodyPr>
          <a:lstStyle/>
          <a:p>
            <a:pPr algn="ctr"/>
            <a:r>
              <a:rPr lang="en-US" altLang="zh-CN" sz="4800" b="1" dirty="0">
                <a:latin typeface="Times New Roman" panose="02020603050405020304" charset="0"/>
                <a:ea typeface="微软雅黑" panose="020B0503020204020204" pitchFamily="34" charset="-122"/>
              </a:rPr>
              <a:t>Meltdown &amp; Spectre</a:t>
            </a:r>
            <a:r>
              <a:rPr lang="en-US" altLang="zh-CN" sz="4800" b="1" dirty="0">
                <a:latin typeface="微软雅黑" panose="020B0503020204020204" pitchFamily="34" charset="-122"/>
                <a:ea typeface="微软雅黑" panose="020B0503020204020204" pitchFamily="34" charset="-122"/>
              </a:rPr>
              <a:t> </a:t>
            </a:r>
            <a:endParaRPr lang="zh-CN" altLang="en-US" sz="4800" b="1" dirty="0">
              <a:latin typeface="微软雅黑" panose="020B0503020204020204" pitchFamily="34" charset="-122"/>
              <a:ea typeface="微软雅黑" panose="020B0503020204020204" pitchFamily="34" charset="-122"/>
            </a:endParaRPr>
          </a:p>
        </p:txBody>
      </p:sp>
      <p:sp>
        <p:nvSpPr>
          <p:cNvPr id="80" name="TextBox 13"/>
          <p:cNvSpPr txBox="1"/>
          <p:nvPr/>
        </p:nvSpPr>
        <p:spPr>
          <a:xfrm>
            <a:off x="7568929" y="5540520"/>
            <a:ext cx="4032448" cy="933450"/>
          </a:xfrm>
          <a:prstGeom prst="rect">
            <a:avLst/>
          </a:prstGeom>
          <a:noFill/>
        </p:spPr>
        <p:txBody>
          <a:bodyPr wrap="square" lIns="121908" tIns="60955" rIns="121908" bIns="60955" rtlCol="0">
            <a:spAutoFit/>
          </a:bodyPr>
          <a:lstStyle/>
          <a:p>
            <a:r>
              <a:rPr lang="en-US" altLang="zh-CN" sz="2665" b="1" dirty="0">
                <a:latin typeface="Times New Roman" panose="02020603050405020304" charset="0"/>
                <a:ea typeface="楷体" panose="02010609060101010101" charset="-122"/>
              </a:rPr>
              <a:t>Reported by Hanseltu</a:t>
            </a:r>
            <a:endParaRPr lang="zh-CN" altLang="en-US" sz="2665" b="1" dirty="0">
              <a:latin typeface="Times New Roman" panose="02020603050405020304" charset="0"/>
              <a:ea typeface="楷体" panose="02010609060101010101" charset="-122"/>
            </a:endParaRPr>
          </a:p>
          <a:p>
            <a:r>
              <a:rPr lang="zh-CN" altLang="en-US" sz="2665" b="1" dirty="0">
                <a:latin typeface="Times New Roman" panose="02020603050405020304" charset="0"/>
                <a:ea typeface="楷体" panose="02010609060101010101" charset="-122"/>
              </a:rPr>
              <a:t>              </a:t>
            </a:r>
            <a:r>
              <a:rPr lang="en-US" altLang="zh-CN" sz="2665" b="1" dirty="0">
                <a:latin typeface="Times New Roman" panose="02020603050405020304" charset="0"/>
                <a:ea typeface="楷体" panose="02010609060101010101" charset="-122"/>
              </a:rPr>
              <a:t>2018.3.8</a:t>
            </a:r>
          </a:p>
        </p:txBody>
      </p:sp>
      <p:grpSp>
        <p:nvGrpSpPr>
          <p:cNvPr id="24" name="Group 3"/>
          <p:cNvGrpSpPr/>
          <p:nvPr/>
        </p:nvGrpSpPr>
        <p:grpSpPr bwMode="auto">
          <a:xfrm>
            <a:off x="1001087" y="1469928"/>
            <a:ext cx="10488084" cy="4195233"/>
            <a:chOff x="460" y="1187"/>
            <a:chExt cx="4955" cy="1982"/>
          </a:xfrm>
        </p:grpSpPr>
        <p:sp>
          <p:nvSpPr>
            <p:cNvPr id="25"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pic>
        <p:nvPicPr>
          <p:cNvPr id="2" name="图片 1" descr="spectre"/>
          <p:cNvPicPr>
            <a:picLocks noChangeAspect="1"/>
          </p:cNvPicPr>
          <p:nvPr/>
        </p:nvPicPr>
        <p:blipFill>
          <a:blip r:embed="rId3"/>
          <a:stretch>
            <a:fillRect/>
          </a:stretch>
        </p:blipFill>
        <p:spPr>
          <a:xfrm>
            <a:off x="9159875" y="1725295"/>
            <a:ext cx="3168015" cy="2507615"/>
          </a:xfrm>
          <a:prstGeom prst="rect">
            <a:avLst/>
          </a:prstGeom>
        </p:spPr>
      </p:pic>
      <p:pic>
        <p:nvPicPr>
          <p:cNvPr id="3" name="图片 2" descr="meltdown"/>
          <p:cNvPicPr>
            <a:picLocks noChangeAspect="1"/>
          </p:cNvPicPr>
          <p:nvPr/>
        </p:nvPicPr>
        <p:blipFill>
          <a:blip r:embed="rId4"/>
          <a:stretch>
            <a:fillRect/>
          </a:stretch>
        </p:blipFill>
        <p:spPr>
          <a:xfrm>
            <a:off x="838835" y="1807845"/>
            <a:ext cx="1753870" cy="28644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80"/>
                                        </p:tgtEl>
                                        <p:attrNameLst>
                                          <p:attrName>style.visibility</p:attrName>
                                        </p:attrNameLst>
                                      </p:cBhvr>
                                      <p:to>
                                        <p:strVal val="visible"/>
                                      </p:to>
                                    </p:set>
                                    <p:animEffect transition="in" filter="fade">
                                      <p:cBhvr>
                                        <p:cTn id="13" dur="1000"/>
                                        <p:tgtEl>
                                          <p:spTgt spid="80"/>
                                        </p:tgtEl>
                                      </p:cBhvr>
                                    </p:animEffect>
                                    <p:anim calcmode="lin" valueType="num">
                                      <p:cBhvr>
                                        <p:cTn id="14" dur="1000" fill="hold"/>
                                        <p:tgtEl>
                                          <p:spTgt spid="80"/>
                                        </p:tgtEl>
                                        <p:attrNameLst>
                                          <p:attrName>ppt_x</p:attrName>
                                        </p:attrNameLst>
                                      </p:cBhvr>
                                      <p:tavLst>
                                        <p:tav tm="0">
                                          <p:val>
                                            <p:strVal val="#ppt_x"/>
                                          </p:val>
                                        </p:tav>
                                        <p:tav tm="100000">
                                          <p:val>
                                            <p:strVal val="#ppt_x"/>
                                          </p:val>
                                        </p:tav>
                                      </p:tavLst>
                                    </p:anim>
                                    <p:anim calcmode="lin" valueType="num">
                                      <p:cBhvr>
                                        <p:cTn id="15"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8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489585"/>
          </a:xfrm>
          <a:prstGeom prst="rect">
            <a:avLst/>
          </a:prstGeom>
          <a:noFill/>
        </p:spPr>
        <p:txBody>
          <a:bodyPr wrap="square" lIns="121908" tIns="60955" rIns="121908" bIns="60955" rtlCol="0">
            <a:spAutoFit/>
          </a:bodyPr>
          <a:lstStyle/>
          <a:p>
            <a:r>
              <a:rPr lang="en-US" altLang="zh-CN" b="1" dirty="0">
                <a:ea typeface="微软雅黑" panose="020B0503020204020204" pitchFamily="34" charset="-122"/>
              </a:rPr>
              <a:t>      Q3:</a:t>
            </a:r>
            <a:r>
              <a:rPr lang="en-US" b="1" dirty="0">
                <a:ea typeface="微软雅黑" panose="020B0503020204020204" pitchFamily="34" charset="-122"/>
              </a:rPr>
              <a:t>What can be leaked?</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10</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846455" y="2834640"/>
            <a:ext cx="9932035" cy="1188720"/>
          </a:xfrm>
          <a:prstGeom prst="rect">
            <a:avLst/>
          </a:prstGeom>
          <a:noFill/>
        </p:spPr>
        <p:txBody>
          <a:bodyPr wrap="square" rtlCol="0">
            <a:spAutoFit/>
          </a:bodyPr>
          <a:lstStyle/>
          <a:p>
            <a:r>
              <a:rPr lang="en-US" altLang="zh-CN">
                <a:solidFill>
                  <a:srgbClr val="FF0000"/>
                </a:solidFill>
                <a:latin typeface="Times New Roman" panose="02020603050405020304" charset="0"/>
              </a:rPr>
              <a:t>If your system is affected, our proof-of-concept exploit can read the memory content of your computer. This may include passwords and sensitive data stored on the system.</a:t>
            </a: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489585"/>
          </a:xfrm>
          <a:prstGeom prst="rect">
            <a:avLst/>
          </a:prstGeom>
          <a:noFill/>
        </p:spPr>
        <p:txBody>
          <a:bodyPr wrap="square" lIns="121908" tIns="60955" rIns="121908" bIns="60955" rtlCol="0">
            <a:spAutoFit/>
          </a:bodyPr>
          <a:lstStyle/>
          <a:p>
            <a:r>
              <a:rPr lang="en-US" altLang="zh-CN" b="1" dirty="0">
                <a:ea typeface="微软雅黑" panose="020B0503020204020204" pitchFamily="34" charset="-122"/>
              </a:rPr>
              <a:t>      Q4:</a:t>
            </a:r>
            <a:r>
              <a:rPr lang="en-US" b="1" dirty="0">
                <a:ea typeface="微软雅黑" panose="020B0503020204020204" pitchFamily="34" charset="-122"/>
              </a:rPr>
              <a:t>Which systems are affected by Meltdown and Spectre?</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11</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780415" y="1376680"/>
            <a:ext cx="9932035" cy="4846320"/>
          </a:xfrm>
          <a:prstGeom prst="rect">
            <a:avLst/>
          </a:prstGeom>
          <a:noFill/>
        </p:spPr>
        <p:txBody>
          <a:bodyPr wrap="square" rtlCol="0">
            <a:spAutoFit/>
          </a:bodyPr>
          <a:lstStyle/>
          <a:p>
            <a:r>
              <a:rPr lang="en-US" altLang="zh-CN" b="1" i="1" dirty="0">
                <a:solidFill>
                  <a:schemeClr val="tx1"/>
                </a:solidFill>
                <a:latin typeface="Times New Roman" panose="02020603050405020304" charset="0"/>
              </a:rPr>
              <a:t>Meltdown </a:t>
            </a:r>
            <a:r>
              <a:rPr lang="en-US" altLang="zh-CN" dirty="0">
                <a:solidFill>
                  <a:srgbClr val="FF0000"/>
                </a:solidFill>
                <a:latin typeface="Times New Roman" panose="02020603050405020304" charset="0"/>
              </a:rPr>
              <a:t>Desktop, Laptop, and Cloud computers may be affected by Meltdown. More technically, every Intel processor which implements out-of-order execution is potentially affected, which is effectively every processor since 1995 (except Intel Itanium and Intel Atom before 2013). We successfully tested Meltdown on Intel processor generations released as early as 2011. Currently, we have only verified Meltdown on Intel processors.</a:t>
            </a:r>
          </a:p>
          <a:p>
            <a:endParaRPr lang="en-US" altLang="zh-CN" dirty="0">
              <a:solidFill>
                <a:srgbClr val="FF0000"/>
              </a:solidFill>
              <a:latin typeface="Times New Roman" panose="02020603050405020304" charset="0"/>
            </a:endParaRPr>
          </a:p>
          <a:p>
            <a:r>
              <a:rPr lang="en-US" altLang="zh-CN" b="1" i="1" dirty="0" err="1">
                <a:solidFill>
                  <a:schemeClr val="tx1"/>
                </a:solidFill>
                <a:latin typeface="Times New Roman" panose="02020603050405020304" charset="0"/>
              </a:rPr>
              <a:t>Spectre</a:t>
            </a:r>
            <a:r>
              <a:rPr lang="en-US" altLang="zh-CN" b="1" i="1" dirty="0">
                <a:solidFill>
                  <a:schemeClr val="tx1"/>
                </a:solidFill>
                <a:latin typeface="Times New Roman" panose="02020603050405020304" charset="0"/>
              </a:rPr>
              <a:t> </a:t>
            </a:r>
            <a:r>
              <a:rPr lang="en-US" altLang="zh-CN" dirty="0">
                <a:solidFill>
                  <a:srgbClr val="FF0000"/>
                </a:solidFill>
                <a:latin typeface="Times New Roman" panose="02020603050405020304" charset="0"/>
              </a:rPr>
              <a:t>Almost every system is affected by </a:t>
            </a:r>
            <a:r>
              <a:rPr lang="en-US" altLang="zh-CN" dirty="0" err="1">
                <a:solidFill>
                  <a:srgbClr val="FF0000"/>
                </a:solidFill>
                <a:latin typeface="Times New Roman" panose="02020603050405020304" charset="0"/>
              </a:rPr>
              <a:t>Spectre</a:t>
            </a:r>
            <a:r>
              <a:rPr lang="en-US" altLang="zh-CN" dirty="0">
                <a:solidFill>
                  <a:srgbClr val="FF0000"/>
                </a:solidFill>
                <a:latin typeface="Times New Roman" panose="02020603050405020304" charset="0"/>
              </a:rPr>
              <a:t>: Desktops, Laptops, Cloud Servers, as well as Smartphones. More specifically, all modern processors capable of keeping many instructions in flight are potentially vulnerable. In particular, we have verified </a:t>
            </a:r>
            <a:r>
              <a:rPr lang="en-US" altLang="zh-CN" dirty="0" err="1">
                <a:solidFill>
                  <a:srgbClr val="FF0000"/>
                </a:solidFill>
                <a:latin typeface="Times New Roman" panose="02020603050405020304" charset="0"/>
              </a:rPr>
              <a:t>Spectre</a:t>
            </a:r>
            <a:r>
              <a:rPr lang="en-US" altLang="zh-CN" dirty="0">
                <a:solidFill>
                  <a:srgbClr val="FF0000"/>
                </a:solidFill>
                <a:latin typeface="Times New Roman" panose="02020603050405020304" charset="0"/>
              </a:rPr>
              <a:t> on Intel, AMD, and ARM processors.</a:t>
            </a:r>
          </a:p>
          <a:p>
            <a:endParaRPr lang="en-US" altLang="zh-CN" dirty="0">
              <a:solidFill>
                <a:srgbClr val="FF0000"/>
              </a:solidFill>
              <a:latin typeface="Times New Roman" panose="02020603050405020304" charset="0"/>
            </a:endParaRPr>
          </a:p>
          <a:p>
            <a:endParaRPr lang="en-US" altLang="zh-CN" dirty="0">
              <a:solidFill>
                <a:srgbClr val="FF0000"/>
              </a:solidFill>
              <a:latin typeface="Times New Roman" panose="02020603050405020304" charset="0"/>
            </a:endParaRP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492432"/>
          </a:xfrm>
          <a:prstGeom prst="rect">
            <a:avLst/>
          </a:prstGeom>
          <a:noFill/>
        </p:spPr>
        <p:txBody>
          <a:bodyPr wrap="square" lIns="121908" tIns="60955" rIns="121908" bIns="60955" rtlCol="0">
            <a:spAutoFit/>
          </a:bodyPr>
          <a:lstStyle/>
          <a:p>
            <a:r>
              <a:rPr lang="en-US" altLang="zh-CN" b="1" dirty="0" smtClean="0">
                <a:ea typeface="微软雅黑" panose="020B0503020204020204" pitchFamily="34" charset="-122"/>
              </a:rPr>
              <a:t>Q5:Is </a:t>
            </a:r>
            <a:r>
              <a:rPr lang="en-US" altLang="zh-CN" b="1" dirty="0">
                <a:ea typeface="微软雅黑" panose="020B0503020204020204" pitchFamily="34" charset="-122"/>
              </a:rPr>
              <a:t>there a workaround/fix?</a:t>
            </a:r>
            <a:endParaRPr lang="en-US" b="1" dirty="0">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12</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83432" y="1985157"/>
            <a:ext cx="9932035" cy="3046988"/>
          </a:xfrm>
          <a:prstGeom prst="rect">
            <a:avLst/>
          </a:prstGeom>
          <a:noFill/>
        </p:spPr>
        <p:txBody>
          <a:bodyPr wrap="square" rtlCol="0">
            <a:spAutoFit/>
          </a:bodyPr>
          <a:lstStyle/>
          <a:p>
            <a:r>
              <a:rPr lang="en-US" dirty="0">
                <a:solidFill>
                  <a:srgbClr val="FF0000"/>
                </a:solidFill>
                <a:latin typeface="Times New Roman" charset="0"/>
                <a:ea typeface="Times New Roman" charset="0"/>
                <a:cs typeface="Times New Roman" charset="0"/>
              </a:rPr>
              <a:t>There are patches against Meltdown for Linux ( KPTI (formerly KAISER)), Windows, and OS X. There is also work to harden software against future exploitation of </a:t>
            </a:r>
            <a:r>
              <a:rPr lang="en-US" dirty="0" err="1">
                <a:solidFill>
                  <a:srgbClr val="FF0000"/>
                </a:solidFill>
                <a:latin typeface="Times New Roman" charset="0"/>
                <a:ea typeface="Times New Roman" charset="0"/>
                <a:cs typeface="Times New Roman" charset="0"/>
              </a:rPr>
              <a:t>Spectre</a:t>
            </a:r>
            <a:r>
              <a:rPr lang="en-US" dirty="0">
                <a:solidFill>
                  <a:srgbClr val="FF0000"/>
                </a:solidFill>
                <a:latin typeface="Times New Roman" charset="0"/>
                <a:ea typeface="Times New Roman" charset="0"/>
                <a:cs typeface="Times New Roman" charset="0"/>
              </a:rPr>
              <a:t>, respectively to patch software after exploitation through </a:t>
            </a:r>
            <a:r>
              <a:rPr lang="en-US" dirty="0" err="1">
                <a:solidFill>
                  <a:srgbClr val="FF0000"/>
                </a:solidFill>
                <a:latin typeface="Times New Roman" charset="0"/>
                <a:ea typeface="Times New Roman" charset="0"/>
                <a:cs typeface="Times New Roman" charset="0"/>
              </a:rPr>
              <a:t>Spectre</a:t>
            </a:r>
            <a:r>
              <a:rPr lang="en-US" dirty="0">
                <a:solidFill>
                  <a:srgbClr val="FF0000"/>
                </a:solidFill>
                <a:latin typeface="Times New Roman" charset="0"/>
                <a:ea typeface="Times New Roman" charset="0"/>
                <a:cs typeface="Times New Roman" charset="0"/>
              </a:rPr>
              <a:t> ( LLVM patch</a:t>
            </a:r>
            <a:r>
              <a:rPr lang="en-US" dirty="0" smtClean="0">
                <a:solidFill>
                  <a:srgbClr val="FF0000"/>
                </a:solidFill>
                <a:latin typeface="Times New Roman" charset="0"/>
                <a:ea typeface="Times New Roman" charset="0"/>
                <a:cs typeface="Times New Roman" charset="0"/>
              </a:rPr>
              <a:t>).</a:t>
            </a:r>
          </a:p>
          <a:p>
            <a:endParaRPr lang="en-US" dirty="0">
              <a:solidFill>
                <a:srgbClr val="FF0000"/>
              </a:solidFill>
              <a:latin typeface="Times New Roman" charset="0"/>
              <a:ea typeface="Times New Roman" charset="0"/>
              <a:cs typeface="Times New Roman" charset="0"/>
            </a:endParaRPr>
          </a:p>
          <a:p>
            <a:endParaRPr lang="en-US" dirty="0" smtClean="0">
              <a:solidFill>
                <a:srgbClr val="FF0000"/>
              </a:solidFill>
              <a:latin typeface="Times New Roman" charset="0"/>
              <a:ea typeface="Times New Roman" charset="0"/>
              <a:cs typeface="Times New Roman" charset="0"/>
            </a:endParaRPr>
          </a:p>
          <a:p>
            <a:endParaRPr lang="en-US" dirty="0">
              <a:solidFill>
                <a:srgbClr val="FF0000"/>
              </a:solidFill>
              <a:latin typeface="Times New Roman" charset="0"/>
              <a:ea typeface="Times New Roman" charset="0"/>
              <a:cs typeface="Times New Roman" charset="0"/>
            </a:endParaRPr>
          </a:p>
          <a:p>
            <a:endParaRPr lang="en-US" dirty="0">
              <a:solidFill>
                <a:srgbClr val="FF0000"/>
              </a:solidFill>
              <a:latin typeface="Times New Roman" charset="0"/>
              <a:ea typeface="Times New Roman" charset="0"/>
              <a:cs typeface="Times New Roman" charset="0"/>
            </a:endParaRP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492432"/>
          </a:xfrm>
          <a:prstGeom prst="rect">
            <a:avLst/>
          </a:prstGeom>
          <a:noFill/>
        </p:spPr>
        <p:txBody>
          <a:bodyPr wrap="square" lIns="121908" tIns="60955" rIns="121908" bIns="60955" rtlCol="0">
            <a:spAutoFit/>
          </a:bodyPr>
          <a:lstStyle/>
          <a:p>
            <a:r>
              <a:rPr lang="en-US" altLang="zh-CN" b="1" dirty="0" smtClean="0">
                <a:ea typeface="微软雅黑" panose="020B0503020204020204" pitchFamily="34" charset="-122"/>
              </a:rPr>
              <a:t> Q6:</a:t>
            </a:r>
            <a:r>
              <a:rPr lang="zh-CN" altLang="en-US" b="1" dirty="0" smtClean="0">
                <a:ea typeface="微软雅黑" panose="020B0503020204020204" pitchFamily="34" charset="-122"/>
              </a:rPr>
              <a:t> </a:t>
            </a:r>
            <a:r>
              <a:rPr lang="en-US" altLang="zh-CN" b="1" dirty="0" smtClean="0">
                <a:ea typeface="微软雅黑" panose="020B0503020204020204" pitchFamily="34" charset="-122"/>
              </a:rPr>
              <a:t>What </a:t>
            </a:r>
            <a:r>
              <a:rPr lang="en-US" altLang="zh-CN" b="1" dirty="0">
                <a:ea typeface="微软雅黑" panose="020B0503020204020204" pitchFamily="34" charset="-122"/>
              </a:rPr>
              <a:t>is the difference between Meltdown and </a:t>
            </a:r>
            <a:r>
              <a:rPr lang="en-US" altLang="zh-CN" b="1" dirty="0" err="1">
                <a:ea typeface="微软雅黑" panose="020B0503020204020204" pitchFamily="34" charset="-122"/>
              </a:rPr>
              <a:t>Spectre</a:t>
            </a:r>
            <a:r>
              <a:rPr lang="en-US" altLang="zh-CN" b="1" dirty="0" smtClean="0">
                <a:ea typeface="微软雅黑" panose="020B0503020204020204" pitchFamily="34" charset="-122"/>
              </a:rPr>
              <a:t>?</a:t>
            </a:r>
            <a:endParaRPr lang="en-US" b="1" dirty="0">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13</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64622" y="2109859"/>
            <a:ext cx="10273140" cy="2308324"/>
          </a:xfrm>
          <a:prstGeom prst="rect">
            <a:avLst/>
          </a:prstGeom>
          <a:noFill/>
        </p:spPr>
        <p:txBody>
          <a:bodyPr wrap="square" rtlCol="0">
            <a:spAutoFit/>
          </a:bodyPr>
          <a:lstStyle/>
          <a:p>
            <a:r>
              <a:rPr lang="en-US" dirty="0">
                <a:solidFill>
                  <a:srgbClr val="FF0000"/>
                </a:solidFill>
                <a:latin typeface="Times New Roman" charset="0"/>
                <a:ea typeface="Times New Roman" charset="0"/>
                <a:cs typeface="Times New Roman" charset="0"/>
              </a:rPr>
              <a:t>Meltdown breaks the mechanism that keeps applications from accessing arbitrary system memory. Consequently, applications can access system memory. </a:t>
            </a:r>
            <a:endParaRPr lang="en-US" dirty="0" smtClean="0">
              <a:solidFill>
                <a:srgbClr val="FF0000"/>
              </a:solidFill>
              <a:latin typeface="Times New Roman" charset="0"/>
              <a:ea typeface="Times New Roman" charset="0"/>
              <a:cs typeface="Times New Roman" charset="0"/>
            </a:endParaRPr>
          </a:p>
          <a:p>
            <a:endParaRPr lang="en-US" dirty="0" smtClean="0">
              <a:solidFill>
                <a:srgbClr val="FF0000"/>
              </a:solidFill>
              <a:latin typeface="Times New Roman" charset="0"/>
              <a:ea typeface="Times New Roman" charset="0"/>
              <a:cs typeface="Times New Roman" charset="0"/>
            </a:endParaRPr>
          </a:p>
          <a:p>
            <a:r>
              <a:rPr lang="en-US" dirty="0" err="1" smtClean="0">
                <a:solidFill>
                  <a:srgbClr val="FF0000"/>
                </a:solidFill>
                <a:latin typeface="Times New Roman" charset="0"/>
                <a:ea typeface="Times New Roman" charset="0"/>
                <a:cs typeface="Times New Roman" charset="0"/>
              </a:rPr>
              <a:t>Spectre</a:t>
            </a:r>
            <a:r>
              <a:rPr lang="en-US" dirty="0" smtClean="0">
                <a:solidFill>
                  <a:srgbClr val="FF0000"/>
                </a:solidFill>
                <a:latin typeface="Times New Roman" charset="0"/>
                <a:ea typeface="Times New Roman" charset="0"/>
                <a:cs typeface="Times New Roman" charset="0"/>
              </a:rPr>
              <a:t> </a:t>
            </a:r>
            <a:r>
              <a:rPr lang="en-US" dirty="0">
                <a:solidFill>
                  <a:srgbClr val="FF0000"/>
                </a:solidFill>
                <a:latin typeface="Times New Roman" charset="0"/>
                <a:ea typeface="Times New Roman" charset="0"/>
                <a:cs typeface="Times New Roman" charset="0"/>
              </a:rPr>
              <a:t>tricks other applications into accessing arbitrary locations in their memory. Both attacks use side channels to obtain the information from the accessed memory location. </a:t>
            </a: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extLst>
      <p:ext uri="{BB962C8B-B14F-4D97-AF65-F5344CB8AC3E}">
        <p14:creationId xmlns:p14="http://schemas.microsoft.com/office/powerpoint/2010/main" val="1569433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14</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1135174" y="1916856"/>
            <a:ext cx="9932035" cy="2308324"/>
          </a:xfrm>
          <a:prstGeom prst="rect">
            <a:avLst/>
          </a:prstGeom>
          <a:noFill/>
        </p:spPr>
        <p:txBody>
          <a:bodyPr wrap="square" rtlCol="0">
            <a:spAutoFit/>
          </a:bodyPr>
          <a:lstStyle/>
          <a:p>
            <a:r>
              <a:rPr lang="en-US" sz="4000" b="1" dirty="0"/>
              <a:t>Demo #1: A first test (test</a:t>
            </a:r>
            <a:r>
              <a:rPr lang="en-US" sz="4000" b="1" dirty="0" smtClean="0"/>
              <a:t>)</a:t>
            </a:r>
          </a:p>
          <a:p>
            <a:endParaRPr lang="en-US" sz="4000" b="1" dirty="0"/>
          </a:p>
          <a:p>
            <a:r>
              <a:rPr lang="en-US" sz="4000" dirty="0" err="1"/>
              <a:t>taskset</a:t>
            </a:r>
            <a:r>
              <a:rPr lang="en-US" sz="4000" dirty="0"/>
              <a:t> 0x1 ./test</a:t>
            </a:r>
            <a:endParaRPr lang="en-US" sz="4000" b="1" dirty="0" smtClean="0"/>
          </a:p>
          <a:p>
            <a:endParaRPr lang="en-US" b="1"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1559241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15</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1135174" y="1916856"/>
            <a:ext cx="9932035" cy="2554545"/>
          </a:xfrm>
          <a:prstGeom prst="rect">
            <a:avLst/>
          </a:prstGeom>
          <a:noFill/>
        </p:spPr>
        <p:txBody>
          <a:bodyPr wrap="square" rtlCol="0">
            <a:spAutoFit/>
          </a:bodyPr>
          <a:lstStyle/>
          <a:p>
            <a:r>
              <a:rPr lang="en-US" sz="4000" b="1" dirty="0"/>
              <a:t>Demo #2: Breaking KASLR (</a:t>
            </a:r>
            <a:r>
              <a:rPr lang="en-US" sz="4000" b="1" dirty="0" err="1"/>
              <a:t>kaslr</a:t>
            </a:r>
            <a:r>
              <a:rPr lang="en-US" sz="4000" b="1" dirty="0"/>
              <a:t>)</a:t>
            </a:r>
          </a:p>
          <a:p>
            <a:endParaRPr lang="en-US" sz="4000" b="1" dirty="0" smtClean="0"/>
          </a:p>
          <a:p>
            <a:endParaRPr lang="en-US" sz="4000" b="1" dirty="0"/>
          </a:p>
          <a:p>
            <a:r>
              <a:rPr lang="en-US" sz="4000" dirty="0" err="1" smtClean="0"/>
              <a:t>sudo</a:t>
            </a:r>
            <a:r>
              <a:rPr lang="en-US" sz="4000" dirty="0" smtClean="0"/>
              <a:t> </a:t>
            </a:r>
            <a:r>
              <a:rPr lang="en-US" sz="4000" dirty="0" err="1"/>
              <a:t>taskset</a:t>
            </a:r>
            <a:r>
              <a:rPr lang="en-US" sz="4000" dirty="0"/>
              <a:t> 0x1 ./</a:t>
            </a:r>
            <a:r>
              <a:rPr lang="en-US" sz="4000" dirty="0" err="1" smtClean="0"/>
              <a:t>kaslr</a:t>
            </a:r>
            <a:endParaRPr lang="en-US" sz="4000"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43987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16</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1135174" y="1916856"/>
            <a:ext cx="10505442" cy="2554545"/>
          </a:xfrm>
          <a:prstGeom prst="rect">
            <a:avLst/>
          </a:prstGeom>
          <a:noFill/>
        </p:spPr>
        <p:txBody>
          <a:bodyPr wrap="square" rtlCol="0">
            <a:spAutoFit/>
          </a:bodyPr>
          <a:lstStyle/>
          <a:p>
            <a:r>
              <a:rPr lang="en-US" sz="4000" b="1" dirty="0"/>
              <a:t>Demo #3: Reliability test (reliability)</a:t>
            </a:r>
          </a:p>
          <a:p>
            <a:endParaRPr lang="en-US" sz="4000" b="1" dirty="0" smtClean="0"/>
          </a:p>
          <a:p>
            <a:endParaRPr lang="en-US" sz="4000" b="1" dirty="0"/>
          </a:p>
          <a:p>
            <a:r>
              <a:rPr lang="en-US" sz="4000" dirty="0" err="1"/>
              <a:t>sudo</a:t>
            </a:r>
            <a:r>
              <a:rPr lang="en-US" sz="4000" dirty="0"/>
              <a:t> </a:t>
            </a:r>
            <a:r>
              <a:rPr lang="en-US" sz="4000" dirty="0" err="1"/>
              <a:t>taskset</a:t>
            </a:r>
            <a:r>
              <a:rPr lang="en-US" sz="4000" dirty="0"/>
              <a:t> 0x1 ./reliability </a:t>
            </a:r>
            <a:r>
              <a:rPr lang="en-US" sz="4000" dirty="0" smtClean="0"/>
              <a:t>0xffff880000000000</a:t>
            </a:r>
            <a:endParaRPr lang="en-US" sz="4000"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2146726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17</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431372" y="1855793"/>
            <a:ext cx="12217356" cy="4585871"/>
          </a:xfrm>
          <a:prstGeom prst="rect">
            <a:avLst/>
          </a:prstGeom>
          <a:noFill/>
        </p:spPr>
        <p:txBody>
          <a:bodyPr wrap="square" rtlCol="0">
            <a:spAutoFit/>
          </a:bodyPr>
          <a:lstStyle/>
          <a:p>
            <a:r>
              <a:rPr lang="en-US" sz="4000" b="1" dirty="0"/>
              <a:t>Demo #4: Read physical memory (</a:t>
            </a:r>
            <a:r>
              <a:rPr lang="en-US" sz="4000" b="1" dirty="0" err="1"/>
              <a:t>physical_reader</a:t>
            </a:r>
            <a:r>
              <a:rPr lang="en-US" sz="4000" b="1" dirty="0"/>
              <a:t>)</a:t>
            </a:r>
          </a:p>
          <a:p>
            <a:endParaRPr lang="en-US" sz="4000" dirty="0"/>
          </a:p>
          <a:p>
            <a:r>
              <a:rPr lang="en-US" sz="3600" dirty="0" err="1" smtClean="0"/>
              <a:t>sudo</a:t>
            </a:r>
            <a:r>
              <a:rPr lang="en-US" sz="3600" dirty="0" smtClean="0"/>
              <a:t> </a:t>
            </a:r>
            <a:r>
              <a:rPr lang="en-US" sz="3600" dirty="0"/>
              <a:t>./secret</a:t>
            </a:r>
          </a:p>
          <a:p>
            <a:r>
              <a:rPr lang="en-US" sz="3600" dirty="0"/>
              <a:t/>
            </a:r>
            <a:br>
              <a:rPr lang="en-US" sz="3600" dirty="0"/>
            </a:br>
            <a:r>
              <a:rPr lang="en-US" sz="3600" dirty="0" err="1" smtClean="0"/>
              <a:t>taskset</a:t>
            </a:r>
            <a:r>
              <a:rPr lang="en-US" sz="3600" dirty="0" smtClean="0"/>
              <a:t> </a:t>
            </a:r>
            <a:r>
              <a:rPr lang="en-US" sz="3600" dirty="0"/>
              <a:t>0x1 ./</a:t>
            </a:r>
            <a:r>
              <a:rPr lang="en-US" sz="3600" dirty="0" err="1"/>
              <a:t>physical_reader</a:t>
            </a:r>
            <a:r>
              <a:rPr lang="en-US" sz="3600" dirty="0"/>
              <a:t> </a:t>
            </a:r>
            <a:r>
              <a:rPr lang="en-US" sz="3600" dirty="0" smtClean="0"/>
              <a:t>0x390fff400</a:t>
            </a:r>
            <a:r>
              <a:rPr lang="zh-CN" altLang="en-US" sz="3600" dirty="0" smtClean="0"/>
              <a:t> </a:t>
            </a:r>
            <a:r>
              <a:rPr lang="en-US" sz="3600" dirty="0" smtClean="0"/>
              <a:t>0xffff880000000000</a:t>
            </a:r>
            <a:endParaRPr lang="en-US" sz="3600" dirty="0"/>
          </a:p>
          <a:p>
            <a:r>
              <a:rPr lang="en-US" sz="4000" dirty="0"/>
              <a:t/>
            </a:r>
            <a:br>
              <a:rPr lang="en-US" sz="4000" dirty="0"/>
            </a:br>
            <a:endParaRPr lang="en-US" sz="4000" b="1" dirty="0" smtClean="0"/>
          </a:p>
          <a:p>
            <a:endParaRPr lang="en-US" b="1"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440365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18</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43699" y="1805124"/>
            <a:ext cx="10768925" cy="3170099"/>
          </a:xfrm>
          <a:prstGeom prst="rect">
            <a:avLst/>
          </a:prstGeom>
          <a:noFill/>
        </p:spPr>
        <p:txBody>
          <a:bodyPr wrap="square" rtlCol="0">
            <a:spAutoFit/>
          </a:bodyPr>
          <a:lstStyle/>
          <a:p>
            <a:r>
              <a:rPr lang="en-US" sz="4000" b="1" dirty="0"/>
              <a:t>Demo #5: Dump the memory (</a:t>
            </a:r>
            <a:r>
              <a:rPr lang="en-US" sz="4000" b="1" dirty="0" err="1"/>
              <a:t>memdump</a:t>
            </a:r>
            <a:r>
              <a:rPr lang="en-US" sz="4000" b="1" dirty="0"/>
              <a:t>)</a:t>
            </a:r>
          </a:p>
          <a:p>
            <a:endParaRPr lang="en-US" sz="4000" b="1" dirty="0"/>
          </a:p>
          <a:p>
            <a:r>
              <a:rPr lang="en-US" sz="3200" dirty="0"/>
              <a:t>./</a:t>
            </a:r>
            <a:r>
              <a:rPr lang="en-US" sz="3200" dirty="0" err="1"/>
              <a:t>memory_filler</a:t>
            </a:r>
            <a:r>
              <a:rPr lang="en-US" sz="3200" dirty="0"/>
              <a:t> </a:t>
            </a:r>
            <a:r>
              <a:rPr lang="en-US" sz="3200" dirty="0" smtClean="0"/>
              <a:t>9</a:t>
            </a:r>
          </a:p>
          <a:p>
            <a:endParaRPr lang="en-US" sz="3200" dirty="0"/>
          </a:p>
          <a:p>
            <a:r>
              <a:rPr lang="is-IS" sz="3200" dirty="0"/>
              <a:t>taskset 0x1 ./memdump 0x240000000 -1 0xffff880000000000</a:t>
            </a:r>
            <a:endParaRPr lang="en-US" sz="3200" b="1" dirty="0" smtClean="0"/>
          </a:p>
          <a:p>
            <a:endParaRPr lang="en-US" b="1"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A</a:t>
            </a:r>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 </a:t>
            </a:r>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Demo</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Tree>
    <p:extLst>
      <p:ext uri="{BB962C8B-B14F-4D97-AF65-F5344CB8AC3E}">
        <p14:creationId xmlns:p14="http://schemas.microsoft.com/office/powerpoint/2010/main" val="1552094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19</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11424" y="1772816"/>
            <a:ext cx="10768925" cy="461665"/>
          </a:xfrm>
          <a:prstGeom prst="rect">
            <a:avLst/>
          </a:prstGeom>
          <a:noFill/>
        </p:spPr>
        <p:txBody>
          <a:bodyPr wrap="square" rtlCol="0">
            <a:spAutoFit/>
          </a:bodyPr>
          <a:lstStyle/>
          <a:p>
            <a:endParaRPr lang="en-US" b="1" dirty="0"/>
          </a:p>
        </p:txBody>
      </p:sp>
      <p:sp>
        <p:nvSpPr>
          <p:cNvPr id="15"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zh-CN" altLang="en-US" sz="4800" dirty="0" smtClean="0">
                <a:solidFill>
                  <a:schemeClr val="bg1">
                    <a:lumMod val="50000"/>
                  </a:schemeClr>
                </a:solidFill>
                <a:latin typeface="微软雅黑" panose="020B0503020204020204" pitchFamily="34" charset="-122"/>
                <a:ea typeface="微软雅黑" panose="020B0503020204020204" pitchFamily="34" charset="-122"/>
                <a:sym typeface="+mn-ea"/>
              </a:rPr>
              <a:t>参考链接</a:t>
            </a:r>
            <a:endParaRPr lang="zh-CN" sz="4800" dirty="0">
              <a:latin typeface="微软雅黑" panose="020B0503020204020204" pitchFamily="34" charset="-122"/>
              <a:ea typeface="微软雅黑" panose="020B0503020204020204" pitchFamily="34" charset="-122"/>
            </a:endParaRPr>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4</a:t>
            </a:r>
            <a:endParaRPr lang="zh-CN" altLang="en-US" sz="2000" dirty="0">
              <a:solidFill>
                <a:prstClr val="white"/>
              </a:solidFill>
            </a:endParaRPr>
          </a:p>
        </p:txBody>
      </p:sp>
      <p:sp>
        <p:nvSpPr>
          <p:cNvPr id="3" name="TextBox 2"/>
          <p:cNvSpPr txBox="1"/>
          <p:nvPr/>
        </p:nvSpPr>
        <p:spPr>
          <a:xfrm>
            <a:off x="1055440" y="1916832"/>
            <a:ext cx="7920880" cy="2308324"/>
          </a:xfrm>
          <a:prstGeom prst="rect">
            <a:avLst/>
          </a:prstGeom>
          <a:noFill/>
        </p:spPr>
        <p:txBody>
          <a:bodyPr wrap="square" rtlCol="0">
            <a:spAutoFit/>
          </a:bodyPr>
          <a:lstStyle/>
          <a:p>
            <a:r>
              <a:rPr lang="zh-CN" altLang="en-US" dirty="0" smtClean="0"/>
              <a:t>漏洞报告官方网站：</a:t>
            </a:r>
            <a:endParaRPr lang="en-US" dirty="0" smtClean="0">
              <a:hlinkClick r:id="rId3"/>
            </a:endParaRPr>
          </a:p>
          <a:p>
            <a:r>
              <a:rPr lang="en-US" dirty="0" smtClean="0">
                <a:hlinkClick r:id="rId3"/>
              </a:rPr>
              <a:t>https</a:t>
            </a:r>
            <a:r>
              <a:rPr lang="en-US" dirty="0">
                <a:hlinkClick r:id="rId3"/>
              </a:rPr>
              <a:t>://meltdownattack.com/#</a:t>
            </a:r>
            <a:r>
              <a:rPr lang="en-US" dirty="0" smtClean="0">
                <a:hlinkClick r:id="rId3"/>
              </a:rPr>
              <a:t>faq-fix</a:t>
            </a:r>
            <a:endParaRPr lang="en-US" dirty="0" smtClean="0"/>
          </a:p>
          <a:p>
            <a:endParaRPr lang="en-US" dirty="0" smtClean="0"/>
          </a:p>
          <a:p>
            <a:endParaRPr lang="en-US" dirty="0" smtClean="0"/>
          </a:p>
          <a:p>
            <a:r>
              <a:rPr lang="zh-CN" altLang="en-US" dirty="0" smtClean="0"/>
              <a:t>演示程序源码地址：</a:t>
            </a:r>
            <a:endParaRPr lang="en-US" dirty="0"/>
          </a:p>
          <a:p>
            <a:r>
              <a:rPr lang="en-US" dirty="0">
                <a:hlinkClick r:id="rId4"/>
              </a:rPr>
              <a:t>https://</a:t>
            </a:r>
            <a:r>
              <a:rPr lang="en-US" dirty="0" smtClean="0">
                <a:hlinkClick r:id="rId4"/>
              </a:rPr>
              <a:t>github.com/Hanseltu/meltdown</a:t>
            </a:r>
            <a:endParaRPr lang="en-US" dirty="0" smtClean="0"/>
          </a:p>
        </p:txBody>
      </p:sp>
      <p:sp>
        <p:nvSpPr>
          <p:cNvPr id="4" name="TextBox 3"/>
          <p:cNvSpPr txBox="1"/>
          <p:nvPr/>
        </p:nvSpPr>
        <p:spPr>
          <a:xfrm>
            <a:off x="1055440" y="4827544"/>
            <a:ext cx="8640960" cy="830997"/>
          </a:xfrm>
          <a:prstGeom prst="rect">
            <a:avLst/>
          </a:prstGeom>
          <a:noFill/>
        </p:spPr>
        <p:txBody>
          <a:bodyPr wrap="square" rtlCol="0">
            <a:spAutoFit/>
          </a:bodyPr>
          <a:lstStyle/>
          <a:p>
            <a:r>
              <a:rPr lang="zh-CN" altLang="en-US" dirty="0" smtClean="0"/>
              <a:t>本</a:t>
            </a:r>
            <a:r>
              <a:rPr lang="en-US" altLang="zh-CN" dirty="0" err="1" smtClean="0"/>
              <a:t>ppt</a:t>
            </a:r>
            <a:r>
              <a:rPr lang="zh-CN" altLang="en-US" dirty="0" smtClean="0"/>
              <a:t>所有资料共享在</a:t>
            </a:r>
            <a:r>
              <a:rPr lang="en-US" altLang="zh-CN" dirty="0" smtClean="0"/>
              <a:t>GitHub</a:t>
            </a:r>
            <a:r>
              <a:rPr lang="zh-CN" altLang="en-US" dirty="0" smtClean="0"/>
              <a:t>上</a:t>
            </a:r>
            <a:r>
              <a:rPr lang="en-US" altLang="zh-CN" dirty="0" smtClean="0"/>
              <a:t>,</a:t>
            </a:r>
            <a:r>
              <a:rPr lang="zh-CN" altLang="en-US" dirty="0" smtClean="0"/>
              <a:t>地址：</a:t>
            </a:r>
            <a:endParaRPr lang="en-US" altLang="zh-CN" dirty="0" smtClean="0"/>
          </a:p>
          <a:p>
            <a:r>
              <a:rPr lang="en-US" dirty="0">
                <a:hlinkClick r:id="rId5"/>
              </a:rPr>
              <a:t>https://</a:t>
            </a:r>
            <a:r>
              <a:rPr lang="en-US" dirty="0" err="1">
                <a:hlinkClick r:id="rId5"/>
              </a:rPr>
              <a:t>github.com</a:t>
            </a:r>
            <a:r>
              <a:rPr lang="en-US" dirty="0">
                <a:hlinkClick r:id="rId5"/>
              </a:rPr>
              <a:t>/</a:t>
            </a:r>
            <a:r>
              <a:rPr lang="en-US" dirty="0" err="1">
                <a:hlinkClick r:id="rId5"/>
              </a:rPr>
              <a:t>Hanseltu</a:t>
            </a:r>
            <a:r>
              <a:rPr lang="en-US" dirty="0">
                <a:hlinkClick r:id="rId5"/>
              </a:rPr>
              <a:t>/meltdown-</a:t>
            </a:r>
            <a:r>
              <a:rPr lang="en-US" dirty="0" err="1">
                <a:hlinkClick r:id="rId5"/>
              </a:rPr>
              <a:t>spectre.git</a:t>
            </a:r>
            <a:endParaRPr lang="en-US" dirty="0"/>
          </a:p>
        </p:txBody>
      </p:sp>
    </p:spTree>
    <p:extLst>
      <p:ext uri="{BB962C8B-B14F-4D97-AF65-F5344CB8AC3E}">
        <p14:creationId xmlns:p14="http://schemas.microsoft.com/office/powerpoint/2010/main" val="643528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14" presetClass="entr" presetSubtype="1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randombar(horizontal)">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bldLvl="0" animBg="1"/>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3"/>
          <p:cNvGrpSpPr/>
          <p:nvPr/>
        </p:nvGrpSpPr>
        <p:grpSpPr bwMode="auto">
          <a:xfrm>
            <a:off x="1007437" y="1412778"/>
            <a:ext cx="10488084" cy="4195233"/>
            <a:chOff x="460" y="1187"/>
            <a:chExt cx="4955" cy="1982"/>
          </a:xfrm>
        </p:grpSpPr>
        <p:sp>
          <p:nvSpPr>
            <p:cNvPr id="142"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0"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1"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2"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3"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4"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5"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6"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7"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8"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9"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0"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1"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2"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3"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4"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5"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6"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7"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8"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9"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0"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1"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2"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3"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4"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5"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6"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177"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8"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9"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0"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1"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2"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3"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4"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5"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6"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7"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8"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9"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0"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1"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2"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3"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4"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5"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6"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7"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8"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9"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0"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1"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2"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3"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4"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5"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6"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7"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8"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9"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0"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1"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2"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3"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4"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5"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6"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7"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8"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9"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0"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1"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2"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3"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4"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5"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6"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7"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8"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9"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0"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1"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2"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3"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4"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5"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6"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7"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8"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9"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0"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1"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2"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3"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4"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5"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6"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7"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8"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566737" y="6501341"/>
            <a:ext cx="1205821"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2000" dirty="0"/>
          </a:p>
        </p:txBody>
      </p:sp>
      <p:sp>
        <p:nvSpPr>
          <p:cNvPr id="88" name="平行四边形 12"/>
          <p:cNvSpPr/>
          <p:nvPr/>
        </p:nvSpPr>
        <p:spPr>
          <a:xfrm>
            <a:off x="1369349"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239350"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grpSp>
        <p:nvGrpSpPr>
          <p:cNvPr id="119" name="组合 17"/>
          <p:cNvGrpSpPr/>
          <p:nvPr/>
        </p:nvGrpSpPr>
        <p:grpSpPr>
          <a:xfrm>
            <a:off x="2410181" y="3218983"/>
            <a:ext cx="974055" cy="843924"/>
            <a:chOff x="1691679" y="2324967"/>
            <a:chExt cx="730541" cy="759532"/>
          </a:xfrm>
        </p:grpSpPr>
        <p:sp>
          <p:nvSpPr>
            <p:cNvPr id="120" name="矩形​​ 3"/>
            <p:cNvSpPr/>
            <p:nvPr/>
          </p:nvSpPr>
          <p:spPr>
            <a:xfrm>
              <a:off x="1691679" y="2347388"/>
              <a:ext cx="730541" cy="737111"/>
            </a:xfrm>
            <a:custGeom>
              <a:avLst/>
              <a:gdLst/>
              <a:ahLst/>
              <a:cxnLst/>
              <a:rect l="l" t="t" r="r" b="b"/>
              <a:pathLst>
                <a:path w="1152128" h="936104">
                  <a:moveTo>
                    <a:pt x="0" y="0"/>
                  </a:moveTo>
                  <a:lnTo>
                    <a:pt x="1152128" y="0"/>
                  </a:lnTo>
                  <a:lnTo>
                    <a:pt x="1152128" y="792088"/>
                  </a:lnTo>
                  <a:lnTo>
                    <a:pt x="720080" y="792088"/>
                  </a:lnTo>
                  <a:lnTo>
                    <a:pt x="576064" y="936104"/>
                  </a:lnTo>
                  <a:lnTo>
                    <a:pt x="432048" y="792088"/>
                  </a:lnTo>
                  <a:lnTo>
                    <a:pt x="0" y="792088"/>
                  </a:lnTo>
                  <a:close/>
                </a:path>
              </a:pathLst>
            </a:cu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prstClr val="white"/>
                </a:solidFill>
              </a:endParaRPr>
            </a:p>
          </p:txBody>
        </p:sp>
        <p:sp>
          <p:nvSpPr>
            <p:cNvPr id="121" name="TextBox 120"/>
            <p:cNvSpPr txBox="1">
              <a:spLocks noChangeArrowheads="1"/>
            </p:cNvSpPr>
            <p:nvPr/>
          </p:nvSpPr>
          <p:spPr bwMode="auto">
            <a:xfrm>
              <a:off x="1845165" y="2324967"/>
              <a:ext cx="366927" cy="674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265" dirty="0">
                  <a:solidFill>
                    <a:prstClr val="white"/>
                  </a:solidFill>
                  <a:latin typeface="Arial Unicode MS" pitchFamily="34" charset="-122"/>
                  <a:ea typeface="Arial Unicode MS" pitchFamily="34" charset="-122"/>
                  <a:cs typeface="Arial Unicode MS" pitchFamily="34" charset="-122"/>
                </a:rPr>
                <a:t>2</a:t>
              </a:r>
              <a:endParaRPr lang="zh-CN" altLang="en-US" sz="4265" dirty="0">
                <a:solidFill>
                  <a:prstClr val="white"/>
                </a:solidFill>
                <a:latin typeface="Arial Unicode MS" pitchFamily="34" charset="-122"/>
                <a:ea typeface="Arial Unicode MS" pitchFamily="34" charset="-122"/>
                <a:cs typeface="Arial Unicode MS" pitchFamily="34" charset="-122"/>
              </a:endParaRPr>
            </a:p>
          </p:txBody>
        </p:sp>
      </p:grpSp>
      <p:grpSp>
        <p:nvGrpSpPr>
          <p:cNvPr id="125" name="组合 23"/>
          <p:cNvGrpSpPr/>
          <p:nvPr/>
        </p:nvGrpSpPr>
        <p:grpSpPr>
          <a:xfrm>
            <a:off x="2400781" y="4954170"/>
            <a:ext cx="951215" cy="748666"/>
            <a:chOff x="1684629" y="3970639"/>
            <a:chExt cx="713411" cy="673799"/>
          </a:xfrm>
        </p:grpSpPr>
        <p:sp>
          <p:nvSpPr>
            <p:cNvPr id="126" name="矩形​​ 8"/>
            <p:cNvSpPr/>
            <p:nvPr/>
          </p:nvSpPr>
          <p:spPr>
            <a:xfrm>
              <a:off x="1684629" y="3993061"/>
              <a:ext cx="713411" cy="624479"/>
            </a:xfrm>
            <a:prstGeom prst="rect">
              <a:avLst/>
            </a:pr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prstClr val="white"/>
                </a:solidFill>
              </a:endParaRPr>
            </a:p>
          </p:txBody>
        </p:sp>
        <p:sp>
          <p:nvSpPr>
            <p:cNvPr id="127" name="TextBox 21"/>
            <p:cNvSpPr txBox="1">
              <a:spLocks noChangeArrowheads="1"/>
            </p:cNvSpPr>
            <p:nvPr/>
          </p:nvSpPr>
          <p:spPr bwMode="auto">
            <a:xfrm>
              <a:off x="1845165" y="3970639"/>
              <a:ext cx="366927" cy="673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265" dirty="0">
                  <a:solidFill>
                    <a:prstClr val="white"/>
                  </a:solidFill>
                  <a:latin typeface="Arial Unicode MS" pitchFamily="34" charset="-122"/>
                  <a:ea typeface="Arial Unicode MS" pitchFamily="34" charset="-122"/>
                  <a:cs typeface="Arial Unicode MS" pitchFamily="34" charset="-122"/>
                </a:rPr>
                <a:t>4</a:t>
              </a:r>
              <a:endParaRPr lang="en-US" altLang="zh-CN" sz="4265" dirty="0">
                <a:solidFill>
                  <a:prstClr val="white"/>
                </a:solidFill>
                <a:latin typeface="Arial Unicode MS" pitchFamily="34" charset="-122"/>
                <a:ea typeface="Arial Unicode MS" pitchFamily="34" charset="-122"/>
                <a:cs typeface="Arial Unicode MS" pitchFamily="34" charset="-122"/>
              </a:endParaRPr>
            </a:p>
          </p:txBody>
        </p:sp>
      </p:grpSp>
      <p:sp>
        <p:nvSpPr>
          <p:cNvPr id="128" name="标题 24"/>
          <p:cNvSpPr txBox="1"/>
          <p:nvPr/>
        </p:nvSpPr>
        <p:spPr bwMode="auto">
          <a:xfrm>
            <a:off x="2230488" y="774359"/>
            <a:ext cx="2883443" cy="1328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08" tIns="60955" rIns="121908" bIns="60955" numCol="1" rtlCol="0" anchor="ctr" anchorCtr="0" compatLnSpc="1">
            <a:noAutofit/>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9pPr>
          </a:lstStyle>
          <a:p>
            <a:pPr algn="l" eaLnBrk="1" fontAlgn="auto" hangingPunct="1">
              <a:spcAft>
                <a:spcPts val="0"/>
              </a:spcAft>
              <a:defRPr/>
            </a:pPr>
            <a:r>
              <a:rPr lang="zh-CN" altLang="en-US" sz="4800" b="1" dirty="0">
                <a:solidFill>
                  <a:schemeClr val="bg1">
                    <a:lumMod val="50000"/>
                  </a:schemeClr>
                </a:solidFill>
                <a:latin typeface="微软雅黑" panose="020B0503020204020204" pitchFamily="34" charset="-122"/>
                <a:ea typeface="微软雅黑" panose="020B0503020204020204" pitchFamily="34" charset="-122"/>
              </a:rPr>
              <a:t> </a:t>
            </a:r>
          </a:p>
          <a:p>
            <a:pPr algn="l" eaLnBrk="1" fontAlgn="auto" hangingPunct="1">
              <a:spcAft>
                <a:spcPts val="0"/>
              </a:spcAft>
              <a:defRPr/>
            </a:pPr>
            <a:r>
              <a:rPr lang="en-US" altLang="zh-CN" sz="3200" b="1" dirty="0">
                <a:latin typeface="微软雅黑" panose="020B0503020204020204" pitchFamily="34" charset="-122"/>
                <a:ea typeface="微软雅黑" panose="020B0503020204020204" pitchFamily="34" charset="-122"/>
              </a:rPr>
              <a:t>ONTENTS</a:t>
            </a:r>
            <a:endParaRPr lang="zh-CN" altLang="en-US" sz="3200" b="1" dirty="0">
              <a:latin typeface="微软雅黑" panose="020B0503020204020204" pitchFamily="34" charset="-122"/>
              <a:ea typeface="微软雅黑" panose="020B0503020204020204" pitchFamily="34" charset="-122"/>
            </a:endParaRPr>
          </a:p>
        </p:txBody>
      </p:sp>
      <p:sp>
        <p:nvSpPr>
          <p:cNvPr id="129" name="矩形​​ 9"/>
          <p:cNvSpPr/>
          <p:nvPr/>
        </p:nvSpPr>
        <p:spPr>
          <a:xfrm>
            <a:off x="3791744" y="2203614"/>
            <a:ext cx="5952661" cy="693865"/>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130" name="矩形​​ 10"/>
          <p:cNvSpPr/>
          <p:nvPr/>
        </p:nvSpPr>
        <p:spPr>
          <a:xfrm>
            <a:off x="3742214" y="3256593"/>
            <a:ext cx="5952661" cy="693867"/>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132" name="矩形​​ 12"/>
          <p:cNvSpPr/>
          <p:nvPr/>
        </p:nvSpPr>
        <p:spPr>
          <a:xfrm>
            <a:off x="3791744" y="4965173"/>
            <a:ext cx="5952661" cy="693865"/>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134" name="TextBox 133"/>
          <p:cNvSpPr txBox="1"/>
          <p:nvPr/>
        </p:nvSpPr>
        <p:spPr>
          <a:xfrm>
            <a:off x="4284625" y="2272150"/>
            <a:ext cx="3884052" cy="615543"/>
          </a:xfrm>
          <a:prstGeom prst="rect">
            <a:avLst/>
          </a:prstGeom>
          <a:noFill/>
        </p:spPr>
        <p:txBody>
          <a:bodyPr wrap="none" lIns="121908" tIns="60955" rIns="121908" bIns="60955">
            <a:spAutoFit/>
          </a:bodyPr>
          <a:lstStyle/>
          <a:p>
            <a:r>
              <a:rPr kumimoji="1" lang="en-US" altLang="zh-CN" sz="3200" dirty="0" smtClean="0">
                <a:solidFill>
                  <a:schemeClr val="bg1">
                    <a:lumMod val="50000"/>
                  </a:schemeClr>
                </a:solidFill>
                <a:latin typeface="微软雅黑" panose="020B0503020204020204" pitchFamily="34" charset="-122"/>
                <a:ea typeface="微软雅黑" panose="020B0503020204020204" pitchFamily="34" charset="-122"/>
              </a:rPr>
              <a:t>Introduction </a:t>
            </a:r>
            <a:r>
              <a:rPr kumimoji="1" lang="en-US" altLang="zh-CN" sz="3200" dirty="0">
                <a:solidFill>
                  <a:schemeClr val="bg1">
                    <a:lumMod val="50000"/>
                  </a:schemeClr>
                </a:solidFill>
                <a:latin typeface="微软雅黑" panose="020B0503020204020204" pitchFamily="34" charset="-122"/>
                <a:ea typeface="微软雅黑" panose="020B0503020204020204" pitchFamily="34" charset="-122"/>
              </a:rPr>
              <a:t>video</a:t>
            </a:r>
          </a:p>
        </p:txBody>
      </p:sp>
      <p:sp>
        <p:nvSpPr>
          <p:cNvPr id="136" name="TextBox 135"/>
          <p:cNvSpPr txBox="1"/>
          <p:nvPr/>
        </p:nvSpPr>
        <p:spPr>
          <a:xfrm>
            <a:off x="4367810" y="5045618"/>
            <a:ext cx="1627986" cy="615543"/>
          </a:xfrm>
          <a:prstGeom prst="rect">
            <a:avLst/>
          </a:prstGeom>
          <a:noFill/>
        </p:spPr>
        <p:txBody>
          <a:bodyPr wrap="none" lIns="121908" tIns="60955" rIns="121908" bIns="60955">
            <a:spAutoFit/>
          </a:bodyPr>
          <a:lstStyle/>
          <a:p>
            <a:r>
              <a:rPr kumimoji="1" lang="en-US" altLang="zh-CN" sz="3200" dirty="0" smtClean="0">
                <a:solidFill>
                  <a:schemeClr val="bg1">
                    <a:lumMod val="50000"/>
                  </a:schemeClr>
                </a:solidFill>
                <a:latin typeface="微软雅黑" panose="020B0503020204020204" pitchFamily="34" charset="-122"/>
                <a:ea typeface="微软雅黑" panose="020B0503020204020204" pitchFamily="34" charset="-122"/>
              </a:rPr>
              <a:t>Demos</a:t>
            </a:r>
            <a:endParaRPr kumimoji="1" lang="en-US" altLang="zh-CN" sz="32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137" name="组合 14"/>
          <p:cNvGrpSpPr/>
          <p:nvPr/>
        </p:nvGrpSpPr>
        <p:grpSpPr>
          <a:xfrm>
            <a:off x="2410181" y="2165109"/>
            <a:ext cx="974055" cy="858904"/>
            <a:chOff x="1691679" y="1460493"/>
            <a:chExt cx="730541" cy="773013"/>
          </a:xfrm>
        </p:grpSpPr>
        <p:sp>
          <p:nvSpPr>
            <p:cNvPr id="138" name="矩形​​ 3"/>
            <p:cNvSpPr/>
            <p:nvPr/>
          </p:nvSpPr>
          <p:spPr>
            <a:xfrm>
              <a:off x="1691679" y="1495143"/>
              <a:ext cx="730541" cy="738363"/>
            </a:xfrm>
            <a:custGeom>
              <a:avLst/>
              <a:gdLst/>
              <a:ahLst/>
              <a:cxnLst/>
              <a:rect l="l" t="t" r="r" b="b"/>
              <a:pathLst>
                <a:path w="1152128" h="936104">
                  <a:moveTo>
                    <a:pt x="0" y="0"/>
                  </a:moveTo>
                  <a:lnTo>
                    <a:pt x="1152128" y="0"/>
                  </a:lnTo>
                  <a:lnTo>
                    <a:pt x="1152128" y="792088"/>
                  </a:lnTo>
                  <a:lnTo>
                    <a:pt x="720080" y="792088"/>
                  </a:lnTo>
                  <a:lnTo>
                    <a:pt x="576064" y="936104"/>
                  </a:lnTo>
                  <a:lnTo>
                    <a:pt x="432048" y="792088"/>
                  </a:lnTo>
                  <a:lnTo>
                    <a:pt x="0" y="792088"/>
                  </a:lnTo>
                  <a:close/>
                </a:path>
              </a:pathLst>
            </a:cu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sp>
          <p:nvSpPr>
            <p:cNvPr id="139" name="TextBox 17"/>
            <p:cNvSpPr txBox="1">
              <a:spLocks noChangeArrowheads="1"/>
            </p:cNvSpPr>
            <p:nvPr/>
          </p:nvSpPr>
          <p:spPr bwMode="auto">
            <a:xfrm>
              <a:off x="1842320" y="1460493"/>
              <a:ext cx="366927" cy="674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265" dirty="0">
                  <a:solidFill>
                    <a:prstClr val="white"/>
                  </a:solidFill>
                  <a:latin typeface="Arial Unicode MS" pitchFamily="34" charset="-122"/>
                  <a:ea typeface="Arial Unicode MS" pitchFamily="34" charset="-122"/>
                  <a:cs typeface="Arial Unicode MS" pitchFamily="34" charset="-122"/>
                </a:rPr>
                <a:t>1</a:t>
              </a:r>
              <a:endParaRPr lang="zh-CN" altLang="en-US" sz="4265" dirty="0">
                <a:solidFill>
                  <a:prstClr val="white"/>
                </a:solidFill>
                <a:latin typeface="Arial Unicode MS" pitchFamily="34" charset="-122"/>
                <a:ea typeface="Arial Unicode MS" pitchFamily="34" charset="-122"/>
                <a:cs typeface="Arial Unicode MS" pitchFamily="34" charset="-122"/>
              </a:endParaRPr>
            </a:p>
          </p:txBody>
        </p:sp>
      </p:grpSp>
      <p:sp>
        <p:nvSpPr>
          <p:cNvPr id="140" name="标题 24"/>
          <p:cNvSpPr txBox="1"/>
          <p:nvPr/>
        </p:nvSpPr>
        <p:spPr bwMode="auto">
          <a:xfrm>
            <a:off x="1327729" y="950265"/>
            <a:ext cx="894281" cy="960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08" tIns="60955" rIns="121908" bIns="60955" numCol="1" rtlCol="0" anchor="ctr" anchorCtr="0" compatLnSpc="1">
            <a:noAutofit/>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400">
                <a:solidFill>
                  <a:schemeClr val="tx1"/>
                </a:solidFill>
                <a:latin typeface="Calibri" panose="020F0502020204030204" pitchFamily="34" charset="0"/>
                <a:ea typeface="宋体" panose="02010600030101010101" pitchFamily="2" charset="-122"/>
              </a:defRPr>
            </a:lvl5pPr>
            <a:lvl6pPr marL="4572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6pPr>
            <a:lvl7pPr marL="9144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7pPr>
            <a:lvl8pPr marL="13716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8pPr>
            <a:lvl9pPr marL="1828800" algn="ctr" rtl="0" eaLnBrk="1" fontAlgn="base" hangingPunct="1">
              <a:spcBef>
                <a:spcPct val="0"/>
              </a:spcBef>
              <a:spcAft>
                <a:spcPct val="0"/>
              </a:spcAft>
              <a:defRPr sz="4400">
                <a:solidFill>
                  <a:schemeClr val="tx1"/>
                </a:solidFill>
                <a:latin typeface="Calibri" panose="020F0502020204030204" pitchFamily="34" charset="0"/>
                <a:ea typeface="宋体" panose="02010600030101010101" pitchFamily="2" charset="-122"/>
              </a:defRPr>
            </a:lvl9pPr>
          </a:lstStyle>
          <a:p>
            <a:pPr algn="l" eaLnBrk="1" fontAlgn="auto" hangingPunct="1">
              <a:spcAft>
                <a:spcPts val="0"/>
              </a:spcAft>
              <a:defRPr/>
            </a:pPr>
            <a:r>
              <a:rPr lang="en-US" altLang="zh-CN" sz="10665" dirty="0">
                <a:latin typeface="微软雅黑" panose="020B0503020204020204" pitchFamily="34" charset="-122"/>
                <a:ea typeface="微软雅黑" panose="020B0503020204020204" pitchFamily="34" charset="-122"/>
              </a:rPr>
              <a:t>C</a:t>
            </a:r>
            <a:endParaRPr lang="zh-CN" altLang="en-US" sz="10665" dirty="0">
              <a:latin typeface="微软雅黑" panose="020B0503020204020204" pitchFamily="34" charset="-122"/>
              <a:ea typeface="微软雅黑" panose="020B0503020204020204" pitchFamily="34" charset="-122"/>
            </a:endParaRPr>
          </a:p>
        </p:txBody>
      </p:sp>
      <p:sp>
        <p:nvSpPr>
          <p:cNvPr id="250" name="灯片编号占位符 4"/>
          <p:cNvSpPr>
            <a:spLocks noGrp="1"/>
          </p:cNvSpPr>
          <p:nvPr>
            <p:ph type="sldNum" sz="quarter" idx="12"/>
          </p:nvPr>
        </p:nvSpPr>
        <p:spPr>
          <a:xfrm>
            <a:off x="9162954" y="6498037"/>
            <a:ext cx="2844800" cy="365125"/>
          </a:xfrm>
        </p:spPr>
        <p:txBody>
          <a:bodyPr/>
          <a:lstStyle/>
          <a:p>
            <a:r>
              <a:rPr lang="en-US" dirty="0" smtClean="0">
                <a:solidFill>
                  <a:schemeClr val="bg1"/>
                </a:solidFill>
              </a:rPr>
              <a:t>2</a:t>
            </a:r>
            <a:endParaRPr lang="en-US" dirty="0">
              <a:solidFill>
                <a:schemeClr val="bg1"/>
              </a:solidFill>
            </a:endParaRPr>
          </a:p>
        </p:txBody>
      </p:sp>
      <p:sp>
        <p:nvSpPr>
          <p:cNvPr id="5" name="文本框 4"/>
          <p:cNvSpPr txBox="1"/>
          <p:nvPr/>
        </p:nvSpPr>
        <p:spPr>
          <a:xfrm>
            <a:off x="1427480" y="6492240"/>
            <a:ext cx="2388870" cy="36830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6" name="文本框 5"/>
          <p:cNvSpPr txBox="1"/>
          <p:nvPr/>
        </p:nvSpPr>
        <p:spPr>
          <a:xfrm>
            <a:off x="8021320" y="6489700"/>
            <a:ext cx="2483485" cy="368300"/>
          </a:xfrm>
          <a:prstGeom prst="rect">
            <a:avLst/>
          </a:prstGeom>
          <a:noFill/>
        </p:spPr>
        <p:txBody>
          <a:bodyPr wrap="square" rtlCol="0">
            <a:spAutoFit/>
          </a:bodyPr>
          <a:lstStyle/>
          <a:p>
            <a:r>
              <a:rPr lang="en-US" altLang="zh-CN" sz="1800" dirty="0">
                <a:solidFill>
                  <a:schemeClr val="bg1"/>
                </a:solidFill>
              </a:rPr>
              <a:t>Mar  8, 2018</a:t>
            </a:r>
          </a:p>
        </p:txBody>
      </p:sp>
      <p:sp>
        <p:nvSpPr>
          <p:cNvPr id="2" name="TextBox 132"/>
          <p:cNvSpPr txBox="1"/>
          <p:nvPr/>
        </p:nvSpPr>
        <p:spPr>
          <a:xfrm>
            <a:off x="4379240" y="3263231"/>
            <a:ext cx="3541395" cy="642620"/>
          </a:xfrm>
          <a:prstGeom prst="rect">
            <a:avLst/>
          </a:prstGeom>
          <a:noFill/>
        </p:spPr>
        <p:txBody>
          <a:bodyPr wrap="none" lIns="121908" tIns="60955" rIns="121908" bIns="60955">
            <a:spAutoFit/>
          </a:bodyPr>
          <a:lstStyle/>
          <a:p>
            <a:pPr algn="l"/>
            <a:r>
              <a:rPr kumimoji="1" lang="en-US" altLang="zh-CN" sz="3200" dirty="0">
                <a:solidFill>
                  <a:schemeClr val="bg1">
                    <a:lumMod val="50000"/>
                  </a:schemeClr>
                </a:solidFill>
                <a:latin typeface="微软雅黑" panose="020B0503020204020204" pitchFamily="34" charset="-122"/>
                <a:ea typeface="微软雅黑" panose="020B0503020204020204" pitchFamily="34" charset="-122"/>
                <a:sym typeface="+mn-ea"/>
              </a:rPr>
              <a:t>Principle analysis</a:t>
            </a:r>
            <a:endParaRPr kumimoji="1" lang="en-US" altLang="zh-CN" sz="320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 name="组合 17"/>
          <p:cNvGrpSpPr/>
          <p:nvPr/>
        </p:nvGrpSpPr>
        <p:grpSpPr>
          <a:xfrm>
            <a:off x="2410181" y="4050833"/>
            <a:ext cx="974055" cy="843924"/>
            <a:chOff x="1691679" y="2324967"/>
            <a:chExt cx="730541" cy="759532"/>
          </a:xfrm>
        </p:grpSpPr>
        <p:sp>
          <p:nvSpPr>
            <p:cNvPr id="4" name="矩形​​ 3"/>
            <p:cNvSpPr/>
            <p:nvPr/>
          </p:nvSpPr>
          <p:spPr>
            <a:xfrm>
              <a:off x="1691679" y="2347388"/>
              <a:ext cx="730541" cy="737111"/>
            </a:xfrm>
            <a:custGeom>
              <a:avLst/>
              <a:gdLst/>
              <a:ahLst/>
              <a:cxnLst/>
              <a:rect l="l" t="t" r="r" b="b"/>
              <a:pathLst>
                <a:path w="1152128" h="936104">
                  <a:moveTo>
                    <a:pt x="0" y="0"/>
                  </a:moveTo>
                  <a:lnTo>
                    <a:pt x="1152128" y="0"/>
                  </a:lnTo>
                  <a:lnTo>
                    <a:pt x="1152128" y="792088"/>
                  </a:lnTo>
                  <a:lnTo>
                    <a:pt x="720080" y="792088"/>
                  </a:lnTo>
                  <a:lnTo>
                    <a:pt x="576064" y="936104"/>
                  </a:lnTo>
                  <a:lnTo>
                    <a:pt x="432048" y="792088"/>
                  </a:lnTo>
                  <a:lnTo>
                    <a:pt x="0" y="792088"/>
                  </a:lnTo>
                  <a:close/>
                </a:path>
              </a:pathLst>
            </a:cu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prstClr val="white"/>
                </a:solidFill>
              </a:endParaRPr>
            </a:p>
          </p:txBody>
        </p:sp>
        <p:sp>
          <p:nvSpPr>
            <p:cNvPr id="7" name="TextBox 120"/>
            <p:cNvSpPr txBox="1">
              <a:spLocks noChangeArrowheads="1"/>
            </p:cNvSpPr>
            <p:nvPr/>
          </p:nvSpPr>
          <p:spPr bwMode="auto">
            <a:xfrm>
              <a:off x="1845165" y="2324967"/>
              <a:ext cx="340519" cy="667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4265" dirty="0">
                  <a:solidFill>
                    <a:prstClr val="white"/>
                  </a:solidFill>
                  <a:latin typeface="Arial Unicode MS" pitchFamily="34" charset="-122"/>
                  <a:ea typeface="Arial Unicode MS" pitchFamily="34" charset="-122"/>
                  <a:cs typeface="Arial Unicode MS" pitchFamily="34" charset="-122"/>
                </a:rPr>
                <a:t>3</a:t>
              </a:r>
            </a:p>
          </p:txBody>
        </p:sp>
      </p:grpSp>
      <p:sp>
        <p:nvSpPr>
          <p:cNvPr id="8" name="矩形​​ 10"/>
          <p:cNvSpPr/>
          <p:nvPr/>
        </p:nvSpPr>
        <p:spPr>
          <a:xfrm>
            <a:off x="3763804" y="4105588"/>
            <a:ext cx="5952661" cy="693867"/>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9" name="TextBox 132"/>
          <p:cNvSpPr txBox="1"/>
          <p:nvPr/>
        </p:nvSpPr>
        <p:spPr>
          <a:xfrm>
            <a:off x="4379240" y="4147151"/>
            <a:ext cx="1213485" cy="642620"/>
          </a:xfrm>
          <a:prstGeom prst="rect">
            <a:avLst/>
          </a:prstGeom>
          <a:noFill/>
        </p:spPr>
        <p:txBody>
          <a:bodyPr wrap="none" lIns="121908" tIns="60955" rIns="121908" bIns="60955">
            <a:spAutoFit/>
          </a:bodyPr>
          <a:lstStyle/>
          <a:p>
            <a:r>
              <a:rPr kumimoji="1" lang="en-US" altLang="zh-CN" sz="3200" dirty="0">
                <a:solidFill>
                  <a:schemeClr val="bg1">
                    <a:lumMod val="50000"/>
                  </a:schemeClr>
                </a:solidFill>
                <a:latin typeface="微软雅黑" panose="020B0503020204020204" pitchFamily="34" charset="-122"/>
                <a:ea typeface="微软雅黑" panose="020B0503020204020204" pitchFamily="34" charset="-122"/>
              </a:rPr>
              <a:t>Q&amp;A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wipe(left)">
                                      <p:cBhvr>
                                        <p:cTn id="7" dur="500"/>
                                        <p:tgtEl>
                                          <p:spTgt spid="1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8"/>
                                        </p:tgtEl>
                                        <p:attrNameLst>
                                          <p:attrName>style.visibility</p:attrName>
                                        </p:attrNameLst>
                                      </p:cBhvr>
                                      <p:to>
                                        <p:strVal val="visible"/>
                                      </p:to>
                                    </p:set>
                                    <p:animEffect transition="in" filter="wipe(left)">
                                      <p:cBhvr>
                                        <p:cTn id="11" dur="500"/>
                                        <p:tgtEl>
                                          <p:spTgt spid="128"/>
                                        </p:tgtEl>
                                      </p:cBhvr>
                                    </p:animEffect>
                                  </p:childTnLst>
                                </p:cTn>
                              </p:par>
                            </p:childTnLst>
                          </p:cTn>
                        </p:par>
                        <p:par>
                          <p:cTn id="12" fill="hold">
                            <p:stCondLst>
                              <p:cond delay="1000"/>
                            </p:stCondLst>
                            <p:childTnLst>
                              <p:par>
                                <p:cTn id="13" presetID="12" presetClass="entr" presetSubtype="8"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 calcmode="lin" valueType="num">
                                      <p:cBhvr additive="base">
                                        <p:cTn id="15" dur="500"/>
                                        <p:tgtEl>
                                          <p:spTgt spid="137"/>
                                        </p:tgtEl>
                                        <p:attrNameLst>
                                          <p:attrName>ppt_x</p:attrName>
                                        </p:attrNameLst>
                                      </p:cBhvr>
                                      <p:tavLst>
                                        <p:tav tm="0">
                                          <p:val>
                                            <p:strVal val="#ppt_x-#ppt_w*1.125000"/>
                                          </p:val>
                                        </p:tav>
                                        <p:tav tm="100000">
                                          <p:val>
                                            <p:strVal val="#ppt_x"/>
                                          </p:val>
                                        </p:tav>
                                      </p:tavLst>
                                    </p:anim>
                                    <p:animEffect transition="in" filter="wipe(right)">
                                      <p:cBhvr>
                                        <p:cTn id="16" dur="500"/>
                                        <p:tgtEl>
                                          <p:spTgt spid="137"/>
                                        </p:tgtEl>
                                      </p:cBhvr>
                                    </p:animEffect>
                                  </p:childTnLst>
                                </p:cTn>
                              </p:par>
                              <p:par>
                                <p:cTn id="17" presetID="12" presetClass="entr" presetSubtype="8" fill="hold" nodeType="withEffect">
                                  <p:stCondLst>
                                    <p:cond delay="250"/>
                                  </p:stCondLst>
                                  <p:childTnLst>
                                    <p:set>
                                      <p:cBhvr>
                                        <p:cTn id="18" dur="1" fill="hold">
                                          <p:stCondLst>
                                            <p:cond delay="0"/>
                                          </p:stCondLst>
                                        </p:cTn>
                                        <p:tgtEl>
                                          <p:spTgt spid="119"/>
                                        </p:tgtEl>
                                        <p:attrNameLst>
                                          <p:attrName>style.visibility</p:attrName>
                                        </p:attrNameLst>
                                      </p:cBhvr>
                                      <p:to>
                                        <p:strVal val="visible"/>
                                      </p:to>
                                    </p:set>
                                    <p:anim calcmode="lin" valueType="num">
                                      <p:cBhvr additive="base">
                                        <p:cTn id="19" dur="500"/>
                                        <p:tgtEl>
                                          <p:spTgt spid="119"/>
                                        </p:tgtEl>
                                        <p:attrNameLst>
                                          <p:attrName>ppt_x</p:attrName>
                                        </p:attrNameLst>
                                      </p:cBhvr>
                                      <p:tavLst>
                                        <p:tav tm="0">
                                          <p:val>
                                            <p:strVal val="#ppt_x-#ppt_w*1.125000"/>
                                          </p:val>
                                        </p:tav>
                                        <p:tav tm="100000">
                                          <p:val>
                                            <p:strVal val="#ppt_x"/>
                                          </p:val>
                                        </p:tav>
                                      </p:tavLst>
                                    </p:anim>
                                    <p:animEffect transition="in" filter="wipe(right)">
                                      <p:cBhvr>
                                        <p:cTn id="20" dur="500"/>
                                        <p:tgtEl>
                                          <p:spTgt spid="119"/>
                                        </p:tgtEl>
                                      </p:cBhvr>
                                    </p:animEffect>
                                  </p:childTnLst>
                                </p:cTn>
                              </p:par>
                              <p:par>
                                <p:cTn id="21" presetID="12" presetClass="entr" presetSubtype="8" fill="hold" nodeType="withEffect">
                                  <p:stCondLst>
                                    <p:cond delay="750"/>
                                  </p:stCondLst>
                                  <p:childTnLst>
                                    <p:set>
                                      <p:cBhvr>
                                        <p:cTn id="22" dur="1" fill="hold">
                                          <p:stCondLst>
                                            <p:cond delay="0"/>
                                          </p:stCondLst>
                                        </p:cTn>
                                        <p:tgtEl>
                                          <p:spTgt spid="125"/>
                                        </p:tgtEl>
                                        <p:attrNameLst>
                                          <p:attrName>style.visibility</p:attrName>
                                        </p:attrNameLst>
                                      </p:cBhvr>
                                      <p:to>
                                        <p:strVal val="visible"/>
                                      </p:to>
                                    </p:set>
                                    <p:anim calcmode="lin" valueType="num">
                                      <p:cBhvr additive="base">
                                        <p:cTn id="23" dur="500"/>
                                        <p:tgtEl>
                                          <p:spTgt spid="125"/>
                                        </p:tgtEl>
                                        <p:attrNameLst>
                                          <p:attrName>ppt_x</p:attrName>
                                        </p:attrNameLst>
                                      </p:cBhvr>
                                      <p:tavLst>
                                        <p:tav tm="0">
                                          <p:val>
                                            <p:strVal val="#ppt_x-#ppt_w*1.125000"/>
                                          </p:val>
                                        </p:tav>
                                        <p:tav tm="100000">
                                          <p:val>
                                            <p:strVal val="#ppt_x"/>
                                          </p:val>
                                        </p:tav>
                                      </p:tavLst>
                                    </p:anim>
                                    <p:animEffect transition="in" filter="wipe(right)">
                                      <p:cBhvr>
                                        <p:cTn id="24" dur="500"/>
                                        <p:tgtEl>
                                          <p:spTgt spid="125"/>
                                        </p:tgtEl>
                                      </p:cBhvr>
                                    </p:animEffect>
                                  </p:childTnLst>
                                </p:cTn>
                              </p:par>
                            </p:childTnLst>
                          </p:cTn>
                        </p:par>
                        <p:par>
                          <p:cTn id="25" fill="hold">
                            <p:stCondLst>
                              <p:cond delay="1500"/>
                            </p:stCondLst>
                            <p:childTnLst>
                              <p:par>
                                <p:cTn id="26" presetID="12" presetClass="entr" presetSubtype="2" fill="hold" grpId="0" nodeType="afterEffect">
                                  <p:stCondLst>
                                    <p:cond delay="0"/>
                                  </p:stCondLst>
                                  <p:childTnLst>
                                    <p:set>
                                      <p:cBhvr>
                                        <p:cTn id="27" dur="1" fill="hold">
                                          <p:stCondLst>
                                            <p:cond delay="0"/>
                                          </p:stCondLst>
                                        </p:cTn>
                                        <p:tgtEl>
                                          <p:spTgt spid="132"/>
                                        </p:tgtEl>
                                        <p:attrNameLst>
                                          <p:attrName>style.visibility</p:attrName>
                                        </p:attrNameLst>
                                      </p:cBhvr>
                                      <p:to>
                                        <p:strVal val="visible"/>
                                      </p:to>
                                    </p:set>
                                    <p:anim calcmode="lin" valueType="num">
                                      <p:cBhvr additive="base">
                                        <p:cTn id="28" dur="500"/>
                                        <p:tgtEl>
                                          <p:spTgt spid="132"/>
                                        </p:tgtEl>
                                        <p:attrNameLst>
                                          <p:attrName>ppt_x</p:attrName>
                                        </p:attrNameLst>
                                      </p:cBhvr>
                                      <p:tavLst>
                                        <p:tav tm="0">
                                          <p:val>
                                            <p:strVal val="#ppt_x+#ppt_w*1.125000"/>
                                          </p:val>
                                        </p:tav>
                                        <p:tav tm="100000">
                                          <p:val>
                                            <p:strVal val="#ppt_x"/>
                                          </p:val>
                                        </p:tav>
                                      </p:tavLst>
                                    </p:anim>
                                    <p:animEffect transition="in" filter="wipe(left)">
                                      <p:cBhvr>
                                        <p:cTn id="29" dur="500"/>
                                        <p:tgtEl>
                                          <p:spTgt spid="132"/>
                                        </p:tgtEl>
                                      </p:cBhvr>
                                    </p:animEffect>
                                  </p:childTnLst>
                                </p:cTn>
                              </p:par>
                              <p:par>
                                <p:cTn id="30" presetID="12" presetClass="entr" presetSubtype="2" fill="hold" grpId="0" nodeType="withEffect">
                                  <p:stCondLst>
                                    <p:cond delay="500"/>
                                  </p:stCondLst>
                                  <p:childTnLst>
                                    <p:set>
                                      <p:cBhvr>
                                        <p:cTn id="31" dur="1" fill="hold">
                                          <p:stCondLst>
                                            <p:cond delay="0"/>
                                          </p:stCondLst>
                                        </p:cTn>
                                        <p:tgtEl>
                                          <p:spTgt spid="130"/>
                                        </p:tgtEl>
                                        <p:attrNameLst>
                                          <p:attrName>style.visibility</p:attrName>
                                        </p:attrNameLst>
                                      </p:cBhvr>
                                      <p:to>
                                        <p:strVal val="visible"/>
                                      </p:to>
                                    </p:set>
                                    <p:anim calcmode="lin" valueType="num">
                                      <p:cBhvr additive="base">
                                        <p:cTn id="32" dur="500"/>
                                        <p:tgtEl>
                                          <p:spTgt spid="130"/>
                                        </p:tgtEl>
                                        <p:attrNameLst>
                                          <p:attrName>ppt_x</p:attrName>
                                        </p:attrNameLst>
                                      </p:cBhvr>
                                      <p:tavLst>
                                        <p:tav tm="0">
                                          <p:val>
                                            <p:strVal val="#ppt_x+#ppt_w*1.125000"/>
                                          </p:val>
                                        </p:tav>
                                        <p:tav tm="100000">
                                          <p:val>
                                            <p:strVal val="#ppt_x"/>
                                          </p:val>
                                        </p:tav>
                                      </p:tavLst>
                                    </p:anim>
                                    <p:animEffect transition="in" filter="wipe(left)">
                                      <p:cBhvr>
                                        <p:cTn id="33" dur="500"/>
                                        <p:tgtEl>
                                          <p:spTgt spid="130"/>
                                        </p:tgtEl>
                                      </p:cBhvr>
                                    </p:animEffect>
                                  </p:childTnLst>
                                </p:cTn>
                              </p:par>
                              <p:par>
                                <p:cTn id="34" presetID="12" presetClass="entr" presetSubtype="2" fill="hold" grpId="0" nodeType="withEffect">
                                  <p:stCondLst>
                                    <p:cond delay="750"/>
                                  </p:stCondLst>
                                  <p:childTnLst>
                                    <p:set>
                                      <p:cBhvr>
                                        <p:cTn id="35" dur="1" fill="hold">
                                          <p:stCondLst>
                                            <p:cond delay="0"/>
                                          </p:stCondLst>
                                        </p:cTn>
                                        <p:tgtEl>
                                          <p:spTgt spid="129"/>
                                        </p:tgtEl>
                                        <p:attrNameLst>
                                          <p:attrName>style.visibility</p:attrName>
                                        </p:attrNameLst>
                                      </p:cBhvr>
                                      <p:to>
                                        <p:strVal val="visible"/>
                                      </p:to>
                                    </p:set>
                                    <p:anim calcmode="lin" valueType="num">
                                      <p:cBhvr additive="base">
                                        <p:cTn id="36" dur="500"/>
                                        <p:tgtEl>
                                          <p:spTgt spid="129"/>
                                        </p:tgtEl>
                                        <p:attrNameLst>
                                          <p:attrName>ppt_x</p:attrName>
                                        </p:attrNameLst>
                                      </p:cBhvr>
                                      <p:tavLst>
                                        <p:tav tm="0">
                                          <p:val>
                                            <p:strVal val="#ppt_x+#ppt_w*1.125000"/>
                                          </p:val>
                                        </p:tav>
                                        <p:tav tm="100000">
                                          <p:val>
                                            <p:strVal val="#ppt_x"/>
                                          </p:val>
                                        </p:tav>
                                      </p:tavLst>
                                    </p:anim>
                                    <p:animEffect transition="in" filter="wipe(left)">
                                      <p:cBhvr>
                                        <p:cTn id="37" dur="500"/>
                                        <p:tgtEl>
                                          <p:spTgt spid="129"/>
                                        </p:tgtEl>
                                      </p:cBhvr>
                                    </p:animEffect>
                                  </p:childTnLst>
                                </p:cTn>
                              </p:par>
                              <p:par>
                                <p:cTn id="38" presetID="42" presetClass="entr" presetSubtype="0" fill="hold" grpId="0" nodeType="withEffect">
                                  <p:stCondLst>
                                    <p:cond delay="0"/>
                                  </p:stCondLst>
                                  <p:childTnLst>
                                    <p:set>
                                      <p:cBhvr>
                                        <p:cTn id="39" dur="1" fill="hold">
                                          <p:stCondLst>
                                            <p:cond delay="0"/>
                                          </p:stCondLst>
                                        </p:cTn>
                                        <p:tgtEl>
                                          <p:spTgt spid="134"/>
                                        </p:tgtEl>
                                        <p:attrNameLst>
                                          <p:attrName>style.visibility</p:attrName>
                                        </p:attrNameLst>
                                      </p:cBhvr>
                                      <p:to>
                                        <p:strVal val="visible"/>
                                      </p:to>
                                    </p:set>
                                    <p:animEffect transition="in" filter="fade">
                                      <p:cBhvr>
                                        <p:cTn id="40" dur="500"/>
                                        <p:tgtEl>
                                          <p:spTgt spid="134"/>
                                        </p:tgtEl>
                                      </p:cBhvr>
                                    </p:animEffect>
                                    <p:anim calcmode="lin" valueType="num">
                                      <p:cBhvr>
                                        <p:cTn id="41" dur="500" fill="hold"/>
                                        <p:tgtEl>
                                          <p:spTgt spid="134"/>
                                        </p:tgtEl>
                                        <p:attrNameLst>
                                          <p:attrName>ppt_x</p:attrName>
                                        </p:attrNameLst>
                                      </p:cBhvr>
                                      <p:tavLst>
                                        <p:tav tm="0">
                                          <p:val>
                                            <p:strVal val="#ppt_x"/>
                                          </p:val>
                                        </p:tav>
                                        <p:tav tm="100000">
                                          <p:val>
                                            <p:strVal val="#ppt_x"/>
                                          </p:val>
                                        </p:tav>
                                      </p:tavLst>
                                    </p:anim>
                                    <p:anim calcmode="lin" valueType="num">
                                      <p:cBhvr>
                                        <p:cTn id="42" dur="500" fill="hold"/>
                                        <p:tgtEl>
                                          <p:spTgt spid="134"/>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136"/>
                                        </p:tgtEl>
                                        <p:attrNameLst>
                                          <p:attrName>style.visibility</p:attrName>
                                        </p:attrNameLst>
                                      </p:cBhvr>
                                      <p:to>
                                        <p:strVal val="visible"/>
                                      </p:to>
                                    </p:set>
                                    <p:animEffect transition="in" filter="fade">
                                      <p:cBhvr>
                                        <p:cTn id="45" dur="500"/>
                                        <p:tgtEl>
                                          <p:spTgt spid="136"/>
                                        </p:tgtEl>
                                      </p:cBhvr>
                                    </p:animEffect>
                                    <p:anim calcmode="lin" valueType="num">
                                      <p:cBhvr>
                                        <p:cTn id="46" dur="500" fill="hold"/>
                                        <p:tgtEl>
                                          <p:spTgt spid="136"/>
                                        </p:tgtEl>
                                        <p:attrNameLst>
                                          <p:attrName>ppt_x</p:attrName>
                                        </p:attrNameLst>
                                      </p:cBhvr>
                                      <p:tavLst>
                                        <p:tav tm="0">
                                          <p:val>
                                            <p:strVal val="#ppt_x"/>
                                          </p:val>
                                        </p:tav>
                                        <p:tav tm="100000">
                                          <p:val>
                                            <p:strVal val="#ppt_x"/>
                                          </p:val>
                                        </p:tav>
                                      </p:tavLst>
                                    </p:anim>
                                    <p:anim calcmode="lin" valueType="num">
                                      <p:cBhvr>
                                        <p:cTn id="47" dur="500" fill="hold"/>
                                        <p:tgtEl>
                                          <p:spTgt spid="136"/>
                                        </p:tgtEl>
                                        <p:attrNameLst>
                                          <p:attrName>ppt_y</p:attrName>
                                        </p:attrNameLst>
                                      </p:cBhvr>
                                      <p:tavLst>
                                        <p:tav tm="0">
                                          <p:val>
                                            <p:strVal val="#ppt_y+.1"/>
                                          </p:val>
                                        </p:tav>
                                        <p:tav tm="100000">
                                          <p:val>
                                            <p:strVal val="#ppt_y"/>
                                          </p:val>
                                        </p:tav>
                                      </p:tavLst>
                                    </p:anim>
                                  </p:childTnLst>
                                </p:cTn>
                              </p:par>
                            </p:childTnLst>
                          </p:cTn>
                        </p:par>
                        <p:par>
                          <p:cTn id="48" fill="hold">
                            <p:stCondLst>
                              <p:cond delay="2000"/>
                            </p:stCondLst>
                            <p:childTnLst>
                              <p:par>
                                <p:cTn id="49" presetID="42" presetClass="entr" presetSubtype="0" fill="hold" grpId="0" nodeType="after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fade">
                                      <p:cBhvr>
                                        <p:cTn id="51" dur="500"/>
                                        <p:tgtEl>
                                          <p:spTgt spid="2"/>
                                        </p:tgtEl>
                                      </p:cBhvr>
                                    </p:animEffect>
                                    <p:anim calcmode="lin" valueType="num">
                                      <p:cBhvr>
                                        <p:cTn id="52" dur="500" fill="hold"/>
                                        <p:tgtEl>
                                          <p:spTgt spid="2"/>
                                        </p:tgtEl>
                                        <p:attrNameLst>
                                          <p:attrName>ppt_x</p:attrName>
                                        </p:attrNameLst>
                                      </p:cBhvr>
                                      <p:tavLst>
                                        <p:tav tm="0">
                                          <p:val>
                                            <p:strVal val="#ppt_x"/>
                                          </p:val>
                                        </p:tav>
                                        <p:tav tm="100000">
                                          <p:val>
                                            <p:strVal val="#ppt_x"/>
                                          </p:val>
                                        </p:tav>
                                      </p:tavLst>
                                    </p:anim>
                                    <p:anim calcmode="lin" valueType="num">
                                      <p:cBhvr>
                                        <p:cTn id="53" dur="500" fill="hold"/>
                                        <p:tgtEl>
                                          <p:spTgt spid="2"/>
                                        </p:tgtEl>
                                        <p:attrNameLst>
                                          <p:attrName>ppt_y</p:attrName>
                                        </p:attrNameLst>
                                      </p:cBhvr>
                                      <p:tavLst>
                                        <p:tav tm="0">
                                          <p:val>
                                            <p:strVal val="#ppt_y+.1"/>
                                          </p:val>
                                        </p:tav>
                                        <p:tav tm="100000">
                                          <p:val>
                                            <p:strVal val="#ppt_y"/>
                                          </p:val>
                                        </p:tav>
                                      </p:tavLst>
                                    </p:anim>
                                  </p:childTnLst>
                                </p:cTn>
                              </p:par>
                              <p:par>
                                <p:cTn id="54" presetID="12" presetClass="entr" presetSubtype="8" fill="hold" nodeType="withEffect">
                                  <p:stCondLst>
                                    <p:cond delay="250"/>
                                  </p:stCondLst>
                                  <p:childTnLst>
                                    <p:set>
                                      <p:cBhvr>
                                        <p:cTn id="55" dur="1" fill="hold">
                                          <p:stCondLst>
                                            <p:cond delay="0"/>
                                          </p:stCondLst>
                                        </p:cTn>
                                        <p:tgtEl>
                                          <p:spTgt spid="3"/>
                                        </p:tgtEl>
                                        <p:attrNameLst>
                                          <p:attrName>style.visibility</p:attrName>
                                        </p:attrNameLst>
                                      </p:cBhvr>
                                      <p:to>
                                        <p:strVal val="visible"/>
                                      </p:to>
                                    </p:set>
                                    <p:anim calcmode="lin" valueType="num">
                                      <p:cBhvr additive="base">
                                        <p:cTn id="56" dur="500"/>
                                        <p:tgtEl>
                                          <p:spTgt spid="3"/>
                                        </p:tgtEl>
                                        <p:attrNameLst>
                                          <p:attrName>ppt_x</p:attrName>
                                        </p:attrNameLst>
                                      </p:cBhvr>
                                      <p:tavLst>
                                        <p:tav tm="0">
                                          <p:val>
                                            <p:strVal val="#ppt_x-#ppt_w*1.125000"/>
                                          </p:val>
                                        </p:tav>
                                        <p:tav tm="100000">
                                          <p:val>
                                            <p:strVal val="#ppt_x"/>
                                          </p:val>
                                        </p:tav>
                                      </p:tavLst>
                                    </p:anim>
                                    <p:animEffect transition="in" filter="wipe(right)">
                                      <p:cBhvr>
                                        <p:cTn id="57" dur="500"/>
                                        <p:tgtEl>
                                          <p:spTgt spid="3"/>
                                        </p:tgtEl>
                                      </p:cBhvr>
                                    </p:animEffect>
                                  </p:childTnLst>
                                </p:cTn>
                              </p:par>
                              <p:par>
                                <p:cTn id="58" presetID="12" presetClass="entr" presetSubtype="2" fill="hold" grpId="0" nodeType="withEffect">
                                  <p:stCondLst>
                                    <p:cond delay="500"/>
                                  </p:stCondLst>
                                  <p:childTnLst>
                                    <p:set>
                                      <p:cBhvr>
                                        <p:cTn id="59" dur="1" fill="hold">
                                          <p:stCondLst>
                                            <p:cond delay="0"/>
                                          </p:stCondLst>
                                        </p:cTn>
                                        <p:tgtEl>
                                          <p:spTgt spid="8"/>
                                        </p:tgtEl>
                                        <p:attrNameLst>
                                          <p:attrName>style.visibility</p:attrName>
                                        </p:attrNameLst>
                                      </p:cBhvr>
                                      <p:to>
                                        <p:strVal val="visible"/>
                                      </p:to>
                                    </p:set>
                                    <p:anim calcmode="lin" valueType="num">
                                      <p:cBhvr additive="base">
                                        <p:cTn id="60" dur="500"/>
                                        <p:tgtEl>
                                          <p:spTgt spid="8"/>
                                        </p:tgtEl>
                                        <p:attrNameLst>
                                          <p:attrName>ppt_x</p:attrName>
                                        </p:attrNameLst>
                                      </p:cBhvr>
                                      <p:tavLst>
                                        <p:tav tm="0">
                                          <p:val>
                                            <p:strVal val="#ppt_x+#ppt_w*1.125000"/>
                                          </p:val>
                                        </p:tav>
                                        <p:tav tm="100000">
                                          <p:val>
                                            <p:strVal val="#ppt_x"/>
                                          </p:val>
                                        </p:tav>
                                      </p:tavLst>
                                    </p:anim>
                                    <p:animEffect transition="in" filter="wipe(left)">
                                      <p:cBhvr>
                                        <p:cTn id="61" dur="500"/>
                                        <p:tgtEl>
                                          <p:spTgt spid="8"/>
                                        </p:tgtEl>
                                      </p:cBhvr>
                                    </p:animEffect>
                                  </p:childTnLst>
                                </p:cTn>
                              </p:par>
                            </p:childTnLst>
                          </p:cTn>
                        </p:par>
                        <p:par>
                          <p:cTn id="62" fill="hold">
                            <p:stCondLst>
                              <p:cond delay="2500"/>
                            </p:stCondLst>
                            <p:childTnLst>
                              <p:par>
                                <p:cTn id="63" presetID="42" presetClass="entr" presetSubtype="0" fill="hold" grpId="0" nodeType="afterEffect">
                                  <p:stCondLst>
                                    <p:cond delay="0"/>
                                  </p:stCondLst>
                                  <p:childTnLst>
                                    <p:set>
                                      <p:cBhvr>
                                        <p:cTn id="64" dur="1" fill="hold">
                                          <p:stCondLst>
                                            <p:cond delay="0"/>
                                          </p:stCondLst>
                                        </p:cTn>
                                        <p:tgtEl>
                                          <p:spTgt spid="9"/>
                                        </p:tgtEl>
                                        <p:attrNameLst>
                                          <p:attrName>style.visibility</p:attrName>
                                        </p:attrNameLst>
                                      </p:cBhvr>
                                      <p:to>
                                        <p:strVal val="visible"/>
                                      </p:to>
                                    </p:set>
                                    <p:animEffect transition="in" filter="fade">
                                      <p:cBhvr>
                                        <p:cTn id="65" dur="500"/>
                                        <p:tgtEl>
                                          <p:spTgt spid="9"/>
                                        </p:tgtEl>
                                      </p:cBhvr>
                                    </p:animEffect>
                                    <p:anim calcmode="lin" valueType="num">
                                      <p:cBhvr>
                                        <p:cTn id="66" dur="500" fill="hold"/>
                                        <p:tgtEl>
                                          <p:spTgt spid="9"/>
                                        </p:tgtEl>
                                        <p:attrNameLst>
                                          <p:attrName>ppt_x</p:attrName>
                                        </p:attrNameLst>
                                      </p:cBhvr>
                                      <p:tavLst>
                                        <p:tav tm="0">
                                          <p:val>
                                            <p:strVal val="#ppt_x"/>
                                          </p:val>
                                        </p:tav>
                                        <p:tav tm="100000">
                                          <p:val>
                                            <p:strVal val="#ppt_x"/>
                                          </p:val>
                                        </p:tav>
                                      </p:tavLst>
                                    </p:anim>
                                    <p:anim calcmode="lin" valueType="num">
                                      <p:cBhvr>
                                        <p:cTn id="67"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P spid="129" grpId="0" animBg="1"/>
      <p:bldP spid="130" grpId="0" bldLvl="0" animBg="1"/>
      <p:bldP spid="132" grpId="0" animBg="1"/>
      <p:bldP spid="134" grpId="0"/>
      <p:bldP spid="136" grpId="0"/>
      <p:bldP spid="140" grpId="0"/>
      <p:bldP spid="2" grpId="0"/>
      <p:bldP spid="8" grpId="0" bldLvl="0" animBg="1"/>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63352" y="2844815"/>
            <a:ext cx="11521280" cy="800209"/>
          </a:xfrm>
          <a:prstGeom prst="rect">
            <a:avLst/>
          </a:prstGeom>
          <a:noFill/>
        </p:spPr>
        <p:txBody>
          <a:bodyPr wrap="square" lIns="121908" tIns="60955" rIns="121908" bIns="60955" rtlCol="0">
            <a:spAutoFit/>
          </a:bodyPr>
          <a:lstStyle/>
          <a:p>
            <a:pPr algn="ctr"/>
            <a:r>
              <a:rPr lang="en-US" altLang="zh-CN" sz="4400" b="1" dirty="0" smtClean="0">
                <a:latin typeface="微软雅黑" panose="020B0503020204020204" pitchFamily="34" charset="-122"/>
                <a:ea typeface="微软雅黑" panose="020B0503020204020204" pitchFamily="34" charset="-122"/>
              </a:rPr>
              <a:t>THANK YOU FOR WATICHING</a:t>
            </a:r>
            <a:endParaRPr lang="zh-CN" altLang="en-US" sz="4400" b="1" dirty="0">
              <a:latin typeface="微软雅黑" panose="020B0503020204020204" pitchFamily="34" charset="-122"/>
              <a:ea typeface="微软雅黑" panose="020B0503020204020204" pitchFamily="34" charset="-122"/>
            </a:endParaRPr>
          </a:p>
        </p:txBody>
      </p:sp>
      <p:sp>
        <p:nvSpPr>
          <p:cNvPr id="78" name="Parallelogram 77"/>
          <p:cNvSpPr/>
          <p:nvPr/>
        </p:nvSpPr>
        <p:spPr>
          <a:xfrm>
            <a:off x="719403"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79" name="Parallelogram 78"/>
          <p:cNvSpPr/>
          <p:nvPr/>
        </p:nvSpPr>
        <p:spPr>
          <a:xfrm rot="10800000">
            <a:off x="10512492"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a:solidFill>
                <a:schemeClr val="tx1"/>
              </a:solidFill>
            </a:endParaRPr>
          </a:p>
        </p:txBody>
      </p:sp>
      <p:sp>
        <p:nvSpPr>
          <p:cNvPr id="80" name="TextBox 13"/>
          <p:cNvSpPr txBox="1"/>
          <p:nvPr/>
        </p:nvSpPr>
        <p:spPr>
          <a:xfrm>
            <a:off x="7344139" y="5007755"/>
            <a:ext cx="4032448" cy="555625"/>
          </a:xfrm>
          <a:prstGeom prst="rect">
            <a:avLst/>
          </a:prstGeom>
          <a:noFill/>
        </p:spPr>
        <p:txBody>
          <a:bodyPr wrap="square" lIns="121908" tIns="60955" rIns="121908" bIns="60955" rtlCol="0">
            <a:spAutoFit/>
          </a:bodyPr>
          <a:lstStyle/>
          <a:p>
            <a:endParaRPr lang="zh-CN" altLang="en-US" sz="2665" dirty="0">
              <a:latin typeface="微软雅黑" panose="020B0503020204020204" pitchFamily="34" charset="-122"/>
              <a:ea typeface="微软雅黑" panose="020B0503020204020204" pitchFamily="34" charset="-122"/>
            </a:endParaRPr>
          </a:p>
        </p:txBody>
      </p:sp>
      <p:grpSp>
        <p:nvGrpSpPr>
          <p:cNvPr id="24" name="Group 3"/>
          <p:cNvGrpSpPr/>
          <p:nvPr/>
        </p:nvGrpSpPr>
        <p:grpSpPr bwMode="auto">
          <a:xfrm>
            <a:off x="1007437" y="1412778"/>
            <a:ext cx="10488084" cy="4195233"/>
            <a:chOff x="460" y="1187"/>
            <a:chExt cx="4955" cy="1982"/>
          </a:xfrm>
        </p:grpSpPr>
        <p:sp>
          <p:nvSpPr>
            <p:cNvPr id="25"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8" name="文本框 7"/>
          <p:cNvSpPr txBox="1"/>
          <p:nvPr/>
        </p:nvSpPr>
        <p:spPr>
          <a:xfrm>
            <a:off x="4284345" y="5563235"/>
            <a:ext cx="3482340" cy="583565"/>
          </a:xfrm>
          <a:prstGeom prst="rect">
            <a:avLst/>
          </a:prstGeom>
          <a:noFill/>
        </p:spPr>
        <p:txBody>
          <a:bodyPr wrap="square" rtlCol="0">
            <a:spAutoFit/>
          </a:bodyPr>
          <a:lstStyle/>
          <a:p>
            <a:r>
              <a:rPr lang="en-US" altLang="zh-CN" sz="3200" dirty="0" smtClean="0"/>
              <a:t>Mar</a:t>
            </a:r>
            <a:r>
              <a:rPr lang="zh-CN" altLang="en-US" sz="3200" dirty="0" smtClean="0"/>
              <a:t>  </a:t>
            </a:r>
            <a:r>
              <a:rPr lang="en-US" altLang="zh-CN" sz="3200" dirty="0" smtClean="0"/>
              <a:t>8,  </a:t>
            </a:r>
            <a:r>
              <a:rPr lang="zh-CN" altLang="en-US" sz="3200" dirty="0" smtClean="0"/>
              <a:t>  </a:t>
            </a:r>
            <a:r>
              <a:rPr lang="en-US" altLang="zh-CN" sz="3200" dirty="0" smtClean="0"/>
              <a:t>2018</a:t>
            </a:r>
            <a:endParaRPr lang="en-US" altLang="zh-CN" sz="3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1000"/>
                                        <p:tgtEl>
                                          <p:spTgt spid="78"/>
                                        </p:tgtEl>
                                      </p:cBhvr>
                                    </p:animEffect>
                                    <p:anim calcmode="lin" valueType="num">
                                      <p:cBhvr>
                                        <p:cTn id="8" dur="1000" fill="hold"/>
                                        <p:tgtEl>
                                          <p:spTgt spid="78"/>
                                        </p:tgtEl>
                                        <p:attrNameLst>
                                          <p:attrName>ppt_x</p:attrName>
                                        </p:attrNameLst>
                                      </p:cBhvr>
                                      <p:tavLst>
                                        <p:tav tm="0">
                                          <p:val>
                                            <p:strVal val="#ppt_x"/>
                                          </p:val>
                                        </p:tav>
                                        <p:tav tm="100000">
                                          <p:val>
                                            <p:strVal val="#ppt_x"/>
                                          </p:val>
                                        </p:tav>
                                      </p:tavLst>
                                    </p:anim>
                                    <p:anim calcmode="lin" valueType="num">
                                      <p:cBhvr>
                                        <p:cTn id="9" dur="1000" fill="hold"/>
                                        <p:tgtEl>
                                          <p:spTgt spid="7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1000"/>
                                        <p:tgtEl>
                                          <p:spTgt spid="47"/>
                                        </p:tgtEl>
                                      </p:cBhvr>
                                    </p:animEffect>
                                    <p:anim calcmode="lin" valueType="num">
                                      <p:cBhvr>
                                        <p:cTn id="14" dur="1000" fill="hold"/>
                                        <p:tgtEl>
                                          <p:spTgt spid="47"/>
                                        </p:tgtEl>
                                        <p:attrNameLst>
                                          <p:attrName>ppt_x</p:attrName>
                                        </p:attrNameLst>
                                      </p:cBhvr>
                                      <p:tavLst>
                                        <p:tav tm="0">
                                          <p:val>
                                            <p:strVal val="#ppt_x"/>
                                          </p:val>
                                        </p:tav>
                                        <p:tav tm="100000">
                                          <p:val>
                                            <p:strVal val="#ppt_x"/>
                                          </p:val>
                                        </p:tav>
                                      </p:tavLst>
                                    </p:anim>
                                    <p:anim calcmode="lin" valueType="num">
                                      <p:cBhvr>
                                        <p:cTn id="15" dur="1000" fill="hold"/>
                                        <p:tgtEl>
                                          <p:spTgt spid="4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fade">
                                      <p:cBhvr>
                                        <p:cTn id="19" dur="1000"/>
                                        <p:tgtEl>
                                          <p:spTgt spid="79"/>
                                        </p:tgtEl>
                                      </p:cBhvr>
                                    </p:animEffect>
                                    <p:anim calcmode="lin" valueType="num">
                                      <p:cBhvr>
                                        <p:cTn id="20" dur="1000" fill="hold"/>
                                        <p:tgtEl>
                                          <p:spTgt spid="79"/>
                                        </p:tgtEl>
                                        <p:attrNameLst>
                                          <p:attrName>ppt_x</p:attrName>
                                        </p:attrNameLst>
                                      </p:cBhvr>
                                      <p:tavLst>
                                        <p:tav tm="0">
                                          <p:val>
                                            <p:strVal val="#ppt_x"/>
                                          </p:val>
                                        </p:tav>
                                        <p:tav tm="100000">
                                          <p:val>
                                            <p:strVal val="#ppt_x"/>
                                          </p:val>
                                        </p:tav>
                                      </p:tavLst>
                                    </p:anim>
                                    <p:anim calcmode="lin" valueType="num">
                                      <p:cBhvr>
                                        <p:cTn id="21" dur="1000" fill="hold"/>
                                        <p:tgtEl>
                                          <p:spTgt spid="79"/>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80"/>
                                        </p:tgtEl>
                                        <p:attrNameLst>
                                          <p:attrName>style.visibility</p:attrName>
                                        </p:attrNameLst>
                                      </p:cBhvr>
                                      <p:to>
                                        <p:strVal val="visible"/>
                                      </p:to>
                                    </p:set>
                                    <p:animEffect transition="in" filter="fade">
                                      <p:cBhvr>
                                        <p:cTn id="24" dur="1000"/>
                                        <p:tgtEl>
                                          <p:spTgt spid="80"/>
                                        </p:tgtEl>
                                      </p:cBhvr>
                                    </p:animEffect>
                                    <p:anim calcmode="lin" valueType="num">
                                      <p:cBhvr>
                                        <p:cTn id="25" dur="1000" fill="hold"/>
                                        <p:tgtEl>
                                          <p:spTgt spid="80"/>
                                        </p:tgtEl>
                                        <p:attrNameLst>
                                          <p:attrName>ppt_x</p:attrName>
                                        </p:attrNameLst>
                                      </p:cBhvr>
                                      <p:tavLst>
                                        <p:tav tm="0">
                                          <p:val>
                                            <p:strVal val="#ppt_x"/>
                                          </p:val>
                                        </p:tav>
                                        <p:tav tm="100000">
                                          <p:val>
                                            <p:strVal val="#ppt_x"/>
                                          </p:val>
                                        </p:tav>
                                      </p:tavLst>
                                    </p:anim>
                                    <p:anim calcmode="lin" valueType="num">
                                      <p:cBhvr>
                                        <p:cTn id="26"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8" grpId="0" animBg="1"/>
      <p:bldP spid="79" grpId="0" animBg="1"/>
      <p:bldP spid="8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1</a:t>
            </a:r>
            <a:endParaRPr lang="zh-CN" altLang="en-US" sz="2000" dirty="0">
              <a:solidFill>
                <a:prstClr val="white"/>
              </a:solidFill>
            </a:endParaRPr>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kumimoji="1" lang="en-US" altLang="zh-CN" sz="4800" dirty="0" smtClean="0">
                <a:solidFill>
                  <a:schemeClr val="bg1">
                    <a:lumMod val="50000"/>
                  </a:schemeClr>
                </a:solidFill>
                <a:latin typeface="微软雅黑" panose="020B0503020204020204" pitchFamily="34" charset="-122"/>
                <a:ea typeface="微软雅黑" panose="020B0503020204020204" pitchFamily="34" charset="-122"/>
                <a:sym typeface="+mn-ea"/>
              </a:rPr>
              <a:t>Introduction </a:t>
            </a:r>
            <a:r>
              <a:rPr kumimoji="1" lang="en-US" altLang="zh-CN" sz="4800" dirty="0">
                <a:solidFill>
                  <a:schemeClr val="bg1">
                    <a:lumMod val="50000"/>
                  </a:schemeClr>
                </a:solidFill>
                <a:latin typeface="微软雅黑" panose="020B0503020204020204" pitchFamily="34" charset="-122"/>
                <a:ea typeface="微软雅黑" panose="020B0503020204020204" pitchFamily="34" charset="-122"/>
                <a:sym typeface="+mn-ea"/>
              </a:rPr>
              <a:t>video</a:t>
            </a:r>
            <a:endParaRPr lang="zh-CN"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altLang="zh-CN" dirty="0">
                <a:solidFill>
                  <a:schemeClr val="bg1"/>
                </a:solidFill>
              </a:rPr>
              <a:t>3</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smtClean="0">
                <a:solidFill>
                  <a:schemeClr val="bg1"/>
                </a:solidFill>
              </a:rPr>
              <a:t>Mar  </a:t>
            </a:r>
            <a:r>
              <a:rPr lang="en-US" altLang="zh-CN" sz="1800" dirty="0">
                <a:solidFill>
                  <a:schemeClr val="bg1"/>
                </a:solidFill>
              </a:rPr>
              <a:t>8</a:t>
            </a:r>
            <a:r>
              <a:rPr lang="en-US" altLang="zh-CN" sz="1800" dirty="0" smtClean="0">
                <a:solidFill>
                  <a:schemeClr val="bg1"/>
                </a:solidFill>
              </a:rPr>
              <a:t>, </a:t>
            </a:r>
            <a:r>
              <a:rPr lang="en-US" altLang="zh-CN" sz="1800" dirty="0">
                <a:solidFill>
                  <a:schemeClr val="bg1"/>
                </a:solidFill>
              </a:rPr>
              <a:t>2018</a:t>
            </a:r>
          </a:p>
        </p:txBody>
      </p:sp>
      <p:pic>
        <p:nvPicPr>
          <p:cNvPr id="4" name="How faster computers gave us Meltdown and Spectre [Full HD 1080p].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08871" y="1124744"/>
            <a:ext cx="9169524" cy="5157858"/>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903605"/>
          </a:xfrm>
          <a:prstGeom prst="rect">
            <a:avLst/>
          </a:prstGeom>
          <a:noFill/>
        </p:spPr>
        <p:txBody>
          <a:bodyPr wrap="square" lIns="121908" tIns="60955" rIns="121908" bIns="60955" rtlCol="0">
            <a:spAutoFit/>
          </a:bodyPr>
          <a:lstStyle/>
          <a:p>
            <a:r>
              <a:rPr kumimoji="1" lang="en-US" altLang="zh-CN" sz="4800" dirty="0">
                <a:solidFill>
                  <a:schemeClr val="bg1">
                    <a:lumMod val="50000"/>
                  </a:schemeClr>
                </a:solidFill>
                <a:latin typeface="微软雅黑" panose="020B0503020204020204" pitchFamily="34" charset="-122"/>
                <a:ea typeface="微软雅黑" panose="020B0503020204020204" pitchFamily="34" charset="-122"/>
                <a:sym typeface="+mn-ea"/>
              </a:rPr>
              <a:t>Principle analysis</a:t>
            </a:r>
            <a:endParaRPr lang="zh-CN"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dirty="0" smtClean="0">
                <a:solidFill>
                  <a:schemeClr val="bg1"/>
                </a:solidFill>
              </a:rPr>
              <a:t>4</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a:solidFill>
                  <a:schemeClr val="bg1"/>
                </a:solidFill>
              </a:rPr>
              <a:t>Mar  8</a:t>
            </a:r>
            <a:r>
              <a:rPr lang="en-US" altLang="zh-CN" sz="1800" dirty="0" smtClean="0">
                <a:solidFill>
                  <a:schemeClr val="bg1"/>
                </a:solidFill>
              </a:rPr>
              <a:t>,</a:t>
            </a:r>
            <a:r>
              <a:rPr lang="zh-CN" altLang="en-US" sz="1800" dirty="0" smtClean="0">
                <a:solidFill>
                  <a:schemeClr val="bg1"/>
                </a:solidFill>
              </a:rPr>
              <a:t> </a:t>
            </a:r>
            <a:r>
              <a:rPr lang="en-US" altLang="zh-CN" sz="1800" dirty="0" smtClean="0">
                <a:solidFill>
                  <a:schemeClr val="bg1"/>
                </a:solidFill>
              </a:rPr>
              <a:t> </a:t>
            </a:r>
            <a:r>
              <a:rPr lang="en-US" altLang="zh-CN" sz="1800" dirty="0">
                <a:solidFill>
                  <a:schemeClr val="bg1"/>
                </a:solidFill>
              </a:rPr>
              <a:t>2018</a:t>
            </a:r>
          </a:p>
        </p:txBody>
      </p:sp>
      <p:pic>
        <p:nvPicPr>
          <p:cNvPr id="3" name="图片 2" descr="meltdown"/>
          <p:cNvPicPr>
            <a:picLocks noChangeAspect="1"/>
          </p:cNvPicPr>
          <p:nvPr/>
        </p:nvPicPr>
        <p:blipFill>
          <a:blip r:embed="rId3"/>
          <a:stretch>
            <a:fillRect/>
          </a:stretch>
        </p:blipFill>
        <p:spPr>
          <a:xfrm>
            <a:off x="5192" y="5193631"/>
            <a:ext cx="791648" cy="1293262"/>
          </a:xfrm>
          <a:prstGeom prst="rect">
            <a:avLst/>
          </a:prstGeom>
        </p:spPr>
      </p:pic>
      <p:pic>
        <p:nvPicPr>
          <p:cNvPr id="13" name="图片 1" descr="spectre"/>
          <p:cNvPicPr>
            <a:picLocks noChangeAspect="1"/>
          </p:cNvPicPr>
          <p:nvPr/>
        </p:nvPicPr>
        <p:blipFill>
          <a:blip r:embed="rId4"/>
          <a:stretch>
            <a:fillRect/>
          </a:stretch>
        </p:blipFill>
        <p:spPr>
          <a:xfrm>
            <a:off x="10681765" y="5193631"/>
            <a:ext cx="1480038" cy="1137017"/>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4159" y="1378374"/>
            <a:ext cx="9521195" cy="3457264"/>
          </a:xfrm>
          <a:prstGeom prst="rect">
            <a:avLst/>
          </a:prstGeom>
        </p:spPr>
      </p:pic>
      <p:sp>
        <p:nvSpPr>
          <p:cNvPr id="4" name="TextBox 3"/>
          <p:cNvSpPr txBox="1"/>
          <p:nvPr/>
        </p:nvSpPr>
        <p:spPr>
          <a:xfrm>
            <a:off x="1979665" y="5793070"/>
            <a:ext cx="8017836" cy="461665"/>
          </a:xfrm>
          <a:prstGeom prst="rect">
            <a:avLst/>
          </a:prstGeom>
          <a:noFill/>
        </p:spPr>
        <p:txBody>
          <a:bodyPr wrap="none" rtlCol="0">
            <a:spAutoFit/>
          </a:bodyPr>
          <a:lstStyle/>
          <a:p>
            <a:r>
              <a:rPr lang="zh-CN" altLang="en-US" sz="1800" dirty="0" smtClean="0"/>
              <a:t>参考博客：</a:t>
            </a:r>
            <a:r>
              <a:rPr lang="en-US" altLang="zh-CN" sz="1800" dirty="0" smtClean="0">
                <a:hlinkClick r:id="rId6"/>
              </a:rPr>
              <a:t>http</a:t>
            </a:r>
            <a:r>
              <a:rPr lang="en-US" altLang="zh-CN" sz="1800" dirty="0">
                <a:hlinkClick r:id="rId6"/>
              </a:rPr>
              <a:t>://</a:t>
            </a:r>
            <a:r>
              <a:rPr lang="en-US" altLang="zh-CN" sz="1800" dirty="0" smtClean="0">
                <a:hlinkClick r:id="rId6"/>
              </a:rPr>
              <a:t>gv7.me/articles/2018/learning-notes-of-meltdown-and-</a:t>
            </a:r>
            <a:r>
              <a:rPr lang="en-US" altLang="zh-CN" sz="1800" dirty="0" err="1" smtClean="0">
                <a:hlinkClick r:id="rId6"/>
              </a:rPr>
              <a:t>spectre</a:t>
            </a:r>
            <a:r>
              <a:rPr lang="en-US" altLang="zh-CN" dirty="0" smtClean="0">
                <a:hlinkClick r:id="rId6"/>
              </a:rPr>
              <a:t>/</a:t>
            </a:r>
            <a:endParaRPr lang="en-US" dirty="0"/>
          </a:p>
        </p:txBody>
      </p:sp>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2</a:t>
            </a:r>
            <a:endParaRPr lang="zh-CN" altLang="en-US" sz="2000" dirty="0">
              <a:solidFill>
                <a:prstClr val="white"/>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903605"/>
          </a:xfrm>
          <a:prstGeom prst="rect">
            <a:avLst/>
          </a:prstGeom>
          <a:noFill/>
        </p:spPr>
        <p:txBody>
          <a:bodyPr wrap="square" lIns="121908" tIns="60955" rIns="121908" bIns="60955" rtlCol="0">
            <a:spAutoFit/>
          </a:bodyPr>
          <a:lstStyle/>
          <a:p>
            <a:r>
              <a:rPr kumimoji="1" lang="en-US" altLang="zh-CN" sz="4800" dirty="0">
                <a:solidFill>
                  <a:schemeClr val="bg1">
                    <a:lumMod val="50000"/>
                  </a:schemeClr>
                </a:solidFill>
                <a:latin typeface="微软雅黑" panose="020B0503020204020204" pitchFamily="34" charset="-122"/>
                <a:ea typeface="微软雅黑" panose="020B0503020204020204" pitchFamily="34" charset="-122"/>
                <a:sym typeface="+mn-ea"/>
              </a:rPr>
              <a:t>Principle analysis</a:t>
            </a:r>
            <a:endParaRPr lang="zh-CN"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altLang="zh-CN" dirty="0" smtClean="0">
                <a:solidFill>
                  <a:schemeClr val="bg1"/>
                </a:solidFill>
              </a:rPr>
              <a:t>5</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a:solidFill>
                  <a:schemeClr val="bg1"/>
                </a:solidFill>
              </a:rPr>
              <a:t>Mar  8, </a:t>
            </a:r>
            <a:r>
              <a:rPr lang="zh-CN" altLang="en-US" sz="1800" dirty="0" smtClean="0">
                <a:solidFill>
                  <a:schemeClr val="bg1"/>
                </a:solidFill>
              </a:rPr>
              <a:t> </a:t>
            </a:r>
            <a:r>
              <a:rPr lang="en-US" altLang="zh-CN" sz="1800" dirty="0" smtClean="0">
                <a:solidFill>
                  <a:schemeClr val="bg1"/>
                </a:solidFill>
              </a:rPr>
              <a:t>2018</a:t>
            </a:r>
            <a:endParaRPr lang="en-US" altLang="zh-CN" sz="1800" dirty="0">
              <a:solidFill>
                <a:schemeClr val="bg1"/>
              </a:solidFill>
            </a:endParaRPr>
          </a:p>
        </p:txBody>
      </p:sp>
      <p:pic>
        <p:nvPicPr>
          <p:cNvPr id="3" name="图片 2" descr="meltdown"/>
          <p:cNvPicPr>
            <a:picLocks noChangeAspect="1"/>
          </p:cNvPicPr>
          <p:nvPr/>
        </p:nvPicPr>
        <p:blipFill>
          <a:blip r:embed="rId3"/>
          <a:stretch>
            <a:fillRect/>
          </a:stretch>
        </p:blipFill>
        <p:spPr>
          <a:xfrm>
            <a:off x="5192" y="5193631"/>
            <a:ext cx="791648" cy="1293262"/>
          </a:xfrm>
          <a:prstGeom prst="rect">
            <a:avLst/>
          </a:prstGeom>
        </p:spPr>
      </p:pic>
      <p:pic>
        <p:nvPicPr>
          <p:cNvPr id="13" name="图片 1" descr="spectre"/>
          <p:cNvPicPr>
            <a:picLocks noChangeAspect="1"/>
          </p:cNvPicPr>
          <p:nvPr/>
        </p:nvPicPr>
        <p:blipFill>
          <a:blip r:embed="rId4"/>
          <a:stretch>
            <a:fillRect/>
          </a:stretch>
        </p:blipFill>
        <p:spPr>
          <a:xfrm>
            <a:off x="10681765" y="5193631"/>
            <a:ext cx="1480038" cy="1137017"/>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8371" y="1803435"/>
            <a:ext cx="8763000" cy="3937000"/>
          </a:xfrm>
          <a:prstGeom prst="rect">
            <a:avLst/>
          </a:prstGeom>
        </p:spPr>
      </p:pic>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2</a:t>
            </a:r>
            <a:endParaRPr lang="zh-CN" altLang="en-US" sz="2000" dirty="0">
              <a:solidFill>
                <a:prstClr val="white"/>
              </a:solidFill>
            </a:endParaRPr>
          </a:p>
        </p:txBody>
      </p:sp>
    </p:spTree>
    <p:extLst>
      <p:ext uri="{BB962C8B-B14F-4D97-AF65-F5344CB8AC3E}">
        <p14:creationId xmlns:p14="http://schemas.microsoft.com/office/powerpoint/2010/main" val="6039794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903605"/>
          </a:xfrm>
          <a:prstGeom prst="rect">
            <a:avLst/>
          </a:prstGeom>
          <a:noFill/>
        </p:spPr>
        <p:txBody>
          <a:bodyPr wrap="square" lIns="121908" tIns="60955" rIns="121908" bIns="60955" rtlCol="0">
            <a:spAutoFit/>
          </a:bodyPr>
          <a:lstStyle/>
          <a:p>
            <a:r>
              <a:rPr kumimoji="1" lang="en-US" altLang="zh-CN" sz="4800" dirty="0">
                <a:solidFill>
                  <a:schemeClr val="bg1">
                    <a:lumMod val="50000"/>
                  </a:schemeClr>
                </a:solidFill>
                <a:latin typeface="微软雅黑" panose="020B0503020204020204" pitchFamily="34" charset="-122"/>
                <a:ea typeface="微软雅黑" panose="020B0503020204020204" pitchFamily="34" charset="-122"/>
                <a:sym typeface="+mn-ea"/>
              </a:rPr>
              <a:t>Principle analysis</a:t>
            </a:r>
            <a:endParaRPr lang="zh-CN"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altLang="zh-CN" dirty="0">
                <a:solidFill>
                  <a:schemeClr val="bg1"/>
                </a:solidFill>
              </a:rPr>
              <a:t>6</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a:solidFill>
                  <a:schemeClr val="bg1"/>
                </a:solidFill>
              </a:rPr>
              <a:t>Mar  8, </a:t>
            </a:r>
            <a:r>
              <a:rPr lang="zh-CN" altLang="en-US" sz="1800" dirty="0" smtClean="0">
                <a:solidFill>
                  <a:schemeClr val="bg1"/>
                </a:solidFill>
              </a:rPr>
              <a:t> </a:t>
            </a:r>
            <a:r>
              <a:rPr lang="en-US" altLang="zh-CN" sz="1800" dirty="0" smtClean="0">
                <a:solidFill>
                  <a:schemeClr val="bg1"/>
                </a:solidFill>
              </a:rPr>
              <a:t>2018</a:t>
            </a:r>
            <a:endParaRPr lang="en-US" altLang="zh-CN" sz="1800" dirty="0">
              <a:solidFill>
                <a:schemeClr val="bg1"/>
              </a:solidFill>
            </a:endParaRPr>
          </a:p>
        </p:txBody>
      </p:sp>
      <p:pic>
        <p:nvPicPr>
          <p:cNvPr id="3" name="图片 2" descr="meltdown"/>
          <p:cNvPicPr>
            <a:picLocks noChangeAspect="1"/>
          </p:cNvPicPr>
          <p:nvPr/>
        </p:nvPicPr>
        <p:blipFill>
          <a:blip r:embed="rId3"/>
          <a:stretch>
            <a:fillRect/>
          </a:stretch>
        </p:blipFill>
        <p:spPr>
          <a:xfrm>
            <a:off x="5192" y="5193631"/>
            <a:ext cx="791648" cy="1293262"/>
          </a:xfrm>
          <a:prstGeom prst="rect">
            <a:avLst/>
          </a:prstGeom>
        </p:spPr>
      </p:pic>
      <p:pic>
        <p:nvPicPr>
          <p:cNvPr id="13" name="图片 1" descr="spectre"/>
          <p:cNvPicPr>
            <a:picLocks noChangeAspect="1"/>
          </p:cNvPicPr>
          <p:nvPr/>
        </p:nvPicPr>
        <p:blipFill>
          <a:blip r:embed="rId4"/>
          <a:stretch>
            <a:fillRect/>
          </a:stretch>
        </p:blipFill>
        <p:spPr>
          <a:xfrm>
            <a:off x="10681765" y="5193631"/>
            <a:ext cx="1480038" cy="1137017"/>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35382" y="1585757"/>
            <a:ext cx="6931620" cy="4610232"/>
          </a:xfrm>
          <a:prstGeom prst="rect">
            <a:avLst/>
          </a:prstGeom>
        </p:spPr>
      </p:pic>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2</a:t>
            </a:r>
            <a:endParaRPr lang="zh-CN" altLang="en-US" sz="2000" dirty="0">
              <a:solidFill>
                <a:prstClr val="white"/>
              </a:solidFill>
            </a:endParaRPr>
          </a:p>
        </p:txBody>
      </p:sp>
    </p:spTree>
    <p:extLst>
      <p:ext uri="{BB962C8B-B14F-4D97-AF65-F5344CB8AC3E}">
        <p14:creationId xmlns:p14="http://schemas.microsoft.com/office/powerpoint/2010/main" val="17901809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Rectangle 42"/>
          <p:cNvSpPr/>
          <p:nvPr/>
        </p:nvSpPr>
        <p:spPr>
          <a:xfrm>
            <a:off x="1295400" y="2271395"/>
            <a:ext cx="10262235" cy="3336925"/>
          </a:xfrm>
          <a:prstGeom prst="rect">
            <a:avLst/>
          </a:prstGeom>
          <a:noFill/>
          <a:ln w="12700" cap="flat" cmpd="sng" algn="ctr">
            <a:noFill/>
            <a:prstDash val="solid"/>
          </a:ln>
          <a:effectLst/>
        </p:spPr>
        <p:txBody>
          <a:bodyPr lIns="91440" tIns="0" rIns="91440" bIns="0" rtlCol="0" anchor="t"/>
          <a:lstStyle/>
          <a:p>
            <a:pPr algn="just">
              <a:defRPr/>
            </a:pPr>
            <a:endParaRPr lang="en-US" sz="1400" kern="0" dirty="0" smtClean="0">
              <a:solidFill>
                <a:schemeClr val="bg1">
                  <a:lumMod val="50000"/>
                </a:schemeClr>
              </a:solidFill>
              <a:latin typeface="Arial" panose="020B0604020202020204" pitchFamily="34" charset="0"/>
              <a:cs typeface="Arial" panose="020B0604020202020204" pitchFamily="34" charset="0"/>
            </a:endParaRPr>
          </a:p>
        </p:txBody>
      </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165" name="灯片编号占位符 4"/>
          <p:cNvSpPr>
            <a:spLocks noGrp="1"/>
          </p:cNvSpPr>
          <p:nvPr>
            <p:ph type="sldNum" sz="quarter" idx="12"/>
          </p:nvPr>
        </p:nvSpPr>
        <p:spPr>
          <a:xfrm>
            <a:off x="9162954" y="6498037"/>
            <a:ext cx="2844800" cy="365125"/>
          </a:xfrm>
        </p:spPr>
        <p:txBody>
          <a:bodyPr/>
          <a:lstStyle/>
          <a:p>
            <a:r>
              <a:rPr lang="en-US" altLang="zh-CN" dirty="0">
                <a:solidFill>
                  <a:schemeClr val="bg1"/>
                </a:solidFill>
              </a:rPr>
              <a:t>7</a:t>
            </a:r>
            <a:endParaRPr lang="en-US" dirty="0">
              <a:solidFill>
                <a:schemeClr val="bg1"/>
              </a:solidFill>
            </a:endParaRPr>
          </a:p>
        </p:txBody>
      </p:sp>
      <p:sp>
        <p:nvSpPr>
          <p:cNvPr id="6" name="文本框 5"/>
          <p:cNvSpPr txBox="1"/>
          <p:nvPr/>
        </p:nvSpPr>
        <p:spPr>
          <a:xfrm>
            <a:off x="1427480" y="6492240"/>
            <a:ext cx="2388870" cy="365760"/>
          </a:xfrm>
          <a:prstGeom prst="rect">
            <a:avLst/>
          </a:prstGeom>
          <a:noFill/>
        </p:spPr>
        <p:txBody>
          <a:bodyPr wrap="square" rtlCol="0">
            <a:spAutoFit/>
          </a:bodyPr>
          <a:lstStyle/>
          <a:p>
            <a:r>
              <a:rPr lang="en-US" altLang="zh-CN" sz="1800" dirty="0">
                <a:solidFill>
                  <a:schemeClr val="bg1"/>
                </a:solidFill>
              </a:rPr>
              <a:t>Meltdown &amp; </a:t>
            </a:r>
            <a:r>
              <a:rPr lang="en-US" altLang="zh-CN" sz="1800" dirty="0" err="1">
                <a:solidFill>
                  <a:schemeClr val="bg1"/>
                </a:solidFill>
              </a:rPr>
              <a:t>Spectre</a:t>
            </a:r>
            <a:endParaRPr lang="en-US" altLang="zh-CN" sz="1800" dirty="0">
              <a:solidFill>
                <a:schemeClr val="bg1"/>
              </a:solidFill>
            </a:endParaRPr>
          </a:p>
        </p:txBody>
      </p:sp>
      <p:sp>
        <p:nvSpPr>
          <p:cNvPr id="7" name="文本框 6"/>
          <p:cNvSpPr txBox="1"/>
          <p:nvPr/>
        </p:nvSpPr>
        <p:spPr>
          <a:xfrm>
            <a:off x="8021320" y="6489700"/>
            <a:ext cx="2483485" cy="368300"/>
          </a:xfrm>
          <a:prstGeom prst="rect">
            <a:avLst/>
          </a:prstGeom>
          <a:noFill/>
        </p:spPr>
        <p:txBody>
          <a:bodyPr wrap="square" rtlCol="0">
            <a:spAutoFit/>
          </a:bodyPr>
          <a:lstStyle/>
          <a:p>
            <a:r>
              <a:rPr lang="en-US" altLang="zh-CN" sz="1800" dirty="0" smtClean="0">
                <a:solidFill>
                  <a:schemeClr val="bg1"/>
                </a:solidFill>
              </a:rPr>
              <a:t>Mar  8, </a:t>
            </a:r>
            <a:r>
              <a:rPr lang="zh-CN" altLang="en-US" sz="1800" dirty="0" smtClean="0">
                <a:solidFill>
                  <a:schemeClr val="bg1"/>
                </a:solidFill>
              </a:rPr>
              <a:t> </a:t>
            </a:r>
            <a:r>
              <a:rPr lang="en-US" altLang="zh-CN" sz="1800" dirty="0" smtClean="0">
                <a:solidFill>
                  <a:schemeClr val="bg1"/>
                </a:solidFill>
              </a:rPr>
              <a:t>2018</a:t>
            </a:r>
            <a:endParaRPr lang="en-US" altLang="zh-CN" sz="1800" dirty="0">
              <a:solidFill>
                <a:schemeClr val="bg1"/>
              </a:solidFill>
            </a:endParaRPr>
          </a:p>
        </p:txBody>
      </p:sp>
      <p:pic>
        <p:nvPicPr>
          <p:cNvPr id="3" name="图片 2" descr="meltdown"/>
          <p:cNvPicPr>
            <a:picLocks noChangeAspect="1"/>
          </p:cNvPicPr>
          <p:nvPr/>
        </p:nvPicPr>
        <p:blipFill>
          <a:blip r:embed="rId3"/>
          <a:stretch>
            <a:fillRect/>
          </a:stretch>
        </p:blipFill>
        <p:spPr>
          <a:xfrm>
            <a:off x="5192" y="5193631"/>
            <a:ext cx="791648" cy="1293262"/>
          </a:xfrm>
          <a:prstGeom prst="rect">
            <a:avLst/>
          </a:prstGeom>
        </p:spPr>
      </p:pic>
      <p:pic>
        <p:nvPicPr>
          <p:cNvPr id="13" name="图片 1" descr="spectre"/>
          <p:cNvPicPr>
            <a:picLocks noChangeAspect="1"/>
          </p:cNvPicPr>
          <p:nvPr/>
        </p:nvPicPr>
        <p:blipFill>
          <a:blip r:embed="rId4"/>
          <a:stretch>
            <a:fillRect/>
          </a:stretch>
        </p:blipFill>
        <p:spPr>
          <a:xfrm>
            <a:off x="10681765" y="5193631"/>
            <a:ext cx="1480038" cy="1137017"/>
          </a:xfrm>
          <a:prstGeom prst="rect">
            <a:avLst/>
          </a:prstGeom>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3672" y="12226"/>
            <a:ext cx="5616624" cy="6387403"/>
          </a:xfrm>
          <a:prstGeom prst="rect">
            <a:avLst/>
          </a:prstGeom>
        </p:spPr>
      </p:pic>
      <p:sp>
        <p:nvSpPr>
          <p:cNvPr id="16"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smtClean="0">
                <a:solidFill>
                  <a:prstClr val="white"/>
                </a:solidFill>
              </a:rPr>
              <a:t>2</a:t>
            </a:r>
            <a:endParaRPr lang="zh-CN" altLang="en-US" sz="2000" dirty="0">
              <a:solidFill>
                <a:prstClr val="white"/>
              </a:solidFill>
            </a:endParaRPr>
          </a:p>
        </p:txBody>
      </p:sp>
    </p:spTree>
    <p:extLst>
      <p:ext uri="{BB962C8B-B14F-4D97-AF65-F5344CB8AC3E}">
        <p14:creationId xmlns:p14="http://schemas.microsoft.com/office/powerpoint/2010/main" val="3101368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295083" y="548847"/>
            <a:ext cx="11700384" cy="489585"/>
          </a:xfrm>
          <a:prstGeom prst="rect">
            <a:avLst/>
          </a:prstGeom>
          <a:noFill/>
        </p:spPr>
        <p:txBody>
          <a:bodyPr wrap="square" lIns="121908" tIns="60955" rIns="121908" bIns="60955" rtlCol="0">
            <a:spAutoFit/>
          </a:bodyPr>
          <a:lstStyle/>
          <a:p>
            <a:r>
              <a:rPr lang="en-US" altLang="zh-CN" b="1" dirty="0">
                <a:latin typeface="+mj-lt"/>
                <a:ea typeface="微软雅黑" panose="020B0503020204020204" pitchFamily="34" charset="-122"/>
              </a:rPr>
              <a:t>Q1:Who reported Meltdown&amp;Spectre?</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8</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1136015" y="1400810"/>
            <a:ext cx="9010015" cy="4154984"/>
          </a:xfrm>
          <a:prstGeom prst="rect">
            <a:avLst/>
          </a:prstGeom>
          <a:noFill/>
        </p:spPr>
        <p:txBody>
          <a:bodyPr wrap="square" rtlCol="0">
            <a:spAutoFit/>
          </a:bodyPr>
          <a:lstStyle/>
          <a:p>
            <a:r>
              <a:rPr lang="en-US" altLang="zh-CN" b="1" i="1" dirty="0" smtClean="0"/>
              <a:t>Meltdown</a:t>
            </a:r>
            <a:endParaRPr lang="en-US" altLang="zh-CN" b="1" i="1" dirty="0"/>
          </a:p>
          <a:p>
            <a:endParaRPr lang="en-US" altLang="zh-CN" i="1" dirty="0"/>
          </a:p>
          <a:p>
            <a:r>
              <a:rPr lang="en-US" altLang="zh-CN" sz="1600" dirty="0">
                <a:solidFill>
                  <a:srgbClr val="FF0000"/>
                </a:solidFill>
                <a:latin typeface="Times New Roman" panose="02020603050405020304" charset="0"/>
              </a:rPr>
              <a:t>Jann Horn (Google Project Zero),</a:t>
            </a:r>
          </a:p>
          <a:p>
            <a:r>
              <a:rPr lang="en-US" altLang="zh-CN" sz="1600" dirty="0">
                <a:solidFill>
                  <a:srgbClr val="FF0000"/>
                </a:solidFill>
                <a:latin typeface="Times New Roman" panose="02020603050405020304" charset="0"/>
              </a:rPr>
              <a:t>Werner Haas, Thomas </a:t>
            </a:r>
            <a:r>
              <a:rPr lang="en-US" altLang="zh-CN" sz="1600" dirty="0" err="1">
                <a:solidFill>
                  <a:srgbClr val="FF0000"/>
                </a:solidFill>
                <a:latin typeface="Times New Roman" panose="02020603050405020304" charset="0"/>
              </a:rPr>
              <a:t>Prescher</a:t>
            </a:r>
            <a:r>
              <a:rPr lang="en-US" altLang="zh-CN" sz="1600" dirty="0">
                <a:solidFill>
                  <a:srgbClr val="FF0000"/>
                </a:solidFill>
                <a:latin typeface="Times New Roman" panose="02020603050405020304" charset="0"/>
              </a:rPr>
              <a:t> (</a:t>
            </a:r>
            <a:r>
              <a:rPr lang="en-US" altLang="zh-CN" sz="1600" dirty="0" err="1">
                <a:solidFill>
                  <a:srgbClr val="FF0000"/>
                </a:solidFill>
                <a:latin typeface="Times New Roman" panose="02020603050405020304" charset="0"/>
              </a:rPr>
              <a:t>Cyberus</a:t>
            </a:r>
            <a:r>
              <a:rPr lang="en-US" altLang="zh-CN" sz="1600" dirty="0">
                <a:solidFill>
                  <a:srgbClr val="FF0000"/>
                </a:solidFill>
                <a:latin typeface="Times New Roman" panose="02020603050405020304" charset="0"/>
              </a:rPr>
              <a:t> Technology),</a:t>
            </a:r>
          </a:p>
          <a:p>
            <a:r>
              <a:rPr lang="en-US" altLang="zh-CN" sz="1600" dirty="0">
                <a:solidFill>
                  <a:srgbClr val="FF0000"/>
                </a:solidFill>
                <a:latin typeface="Times New Roman" panose="02020603050405020304" charset="0"/>
              </a:rPr>
              <a:t>Daniel </a:t>
            </a:r>
            <a:r>
              <a:rPr lang="en-US" altLang="zh-CN" sz="1600" dirty="0" err="1">
                <a:solidFill>
                  <a:srgbClr val="FF0000"/>
                </a:solidFill>
                <a:latin typeface="Times New Roman" panose="02020603050405020304" charset="0"/>
              </a:rPr>
              <a:t>Gruss</a:t>
            </a:r>
            <a:r>
              <a:rPr lang="en-US" altLang="zh-CN" sz="1600" dirty="0">
                <a:solidFill>
                  <a:srgbClr val="FF0000"/>
                </a:solidFill>
                <a:latin typeface="Times New Roman" panose="02020603050405020304" charset="0"/>
              </a:rPr>
              <a:t>, Moritz </a:t>
            </a:r>
            <a:r>
              <a:rPr lang="en-US" altLang="zh-CN" sz="1600" dirty="0" err="1">
                <a:solidFill>
                  <a:srgbClr val="FF0000"/>
                </a:solidFill>
                <a:latin typeface="Times New Roman" panose="02020603050405020304" charset="0"/>
              </a:rPr>
              <a:t>Lipp</a:t>
            </a:r>
            <a:r>
              <a:rPr lang="en-US" altLang="zh-CN" sz="1600" dirty="0">
                <a:solidFill>
                  <a:srgbClr val="FF0000"/>
                </a:solidFill>
                <a:latin typeface="Times New Roman" panose="02020603050405020304" charset="0"/>
              </a:rPr>
              <a:t>, Stefan </a:t>
            </a:r>
            <a:r>
              <a:rPr lang="en-US" altLang="zh-CN" sz="1600" dirty="0" err="1">
                <a:solidFill>
                  <a:srgbClr val="FF0000"/>
                </a:solidFill>
                <a:latin typeface="Times New Roman" panose="02020603050405020304" charset="0"/>
              </a:rPr>
              <a:t>Mangard</a:t>
            </a:r>
            <a:r>
              <a:rPr lang="en-US" altLang="zh-CN" sz="1600" dirty="0">
                <a:solidFill>
                  <a:srgbClr val="FF0000"/>
                </a:solidFill>
                <a:latin typeface="Times New Roman" panose="02020603050405020304" charset="0"/>
              </a:rPr>
              <a:t>, Michael Schwarz (Graz University of Technology)</a:t>
            </a:r>
          </a:p>
          <a:p>
            <a:endParaRPr lang="en-US" altLang="zh-CN" sz="1600" dirty="0">
              <a:solidFill>
                <a:srgbClr val="FF0000"/>
              </a:solidFill>
              <a:latin typeface="Times New Roman" panose="02020603050405020304" charset="0"/>
            </a:endParaRPr>
          </a:p>
          <a:p>
            <a:r>
              <a:rPr lang="en-US" altLang="zh-CN" sz="2400" b="1" i="1" dirty="0" err="1"/>
              <a:t>Spectre</a:t>
            </a:r>
            <a:endParaRPr lang="en-US" altLang="zh-CN" sz="2400" b="1" i="1" dirty="0"/>
          </a:p>
          <a:p>
            <a:endParaRPr lang="en-US" altLang="zh-CN" sz="2400" i="1" dirty="0"/>
          </a:p>
          <a:p>
            <a:r>
              <a:rPr lang="en-US" altLang="zh-CN" sz="1600" dirty="0">
                <a:solidFill>
                  <a:srgbClr val="FF0000"/>
                </a:solidFill>
                <a:latin typeface="Times New Roman" panose="02020603050405020304" charset="0"/>
              </a:rPr>
              <a:t>Jann Horn (Google Project Zero) </a:t>
            </a:r>
            <a:r>
              <a:rPr lang="en-US" altLang="zh-CN" sz="1600" dirty="0" smtClean="0">
                <a:solidFill>
                  <a:srgbClr val="FF0000"/>
                </a:solidFill>
                <a:latin typeface="Times New Roman" panose="02020603050405020304" charset="0"/>
              </a:rPr>
              <a:t>,</a:t>
            </a:r>
          </a:p>
          <a:p>
            <a:r>
              <a:rPr lang="en-US" altLang="zh-CN" sz="1600" dirty="0" smtClean="0">
                <a:solidFill>
                  <a:srgbClr val="FF0000"/>
                </a:solidFill>
                <a:latin typeface="Times New Roman" panose="02020603050405020304" charset="0"/>
              </a:rPr>
              <a:t>Paul </a:t>
            </a:r>
            <a:r>
              <a:rPr lang="en-US" altLang="zh-CN" sz="1600" dirty="0">
                <a:solidFill>
                  <a:srgbClr val="FF0000"/>
                </a:solidFill>
                <a:latin typeface="Times New Roman" panose="02020603050405020304" charset="0"/>
              </a:rPr>
              <a:t>Kocher in collaboration with, in alphabetical order, Daniel </a:t>
            </a:r>
            <a:r>
              <a:rPr lang="en-US" altLang="zh-CN" sz="1600" dirty="0" err="1">
                <a:solidFill>
                  <a:srgbClr val="FF0000"/>
                </a:solidFill>
                <a:latin typeface="Times New Roman" panose="02020603050405020304" charset="0"/>
              </a:rPr>
              <a:t>Genkin</a:t>
            </a:r>
            <a:r>
              <a:rPr lang="en-US" altLang="zh-CN" sz="1600" dirty="0">
                <a:solidFill>
                  <a:srgbClr val="FF0000"/>
                </a:solidFill>
                <a:latin typeface="Times New Roman" panose="02020603050405020304" charset="0"/>
              </a:rPr>
              <a:t> (University of Pennsylvania and University of Maryland), Mike Hamburg (Rambus), Moritz </a:t>
            </a:r>
            <a:r>
              <a:rPr lang="en-US" altLang="zh-CN" sz="1600" dirty="0" err="1">
                <a:solidFill>
                  <a:srgbClr val="FF0000"/>
                </a:solidFill>
                <a:latin typeface="Times New Roman" panose="02020603050405020304" charset="0"/>
              </a:rPr>
              <a:t>Lipp</a:t>
            </a:r>
            <a:r>
              <a:rPr lang="en-US" altLang="zh-CN" sz="1600" dirty="0">
                <a:solidFill>
                  <a:srgbClr val="FF0000"/>
                </a:solidFill>
                <a:latin typeface="Times New Roman" panose="02020603050405020304" charset="0"/>
              </a:rPr>
              <a:t> (Graz University of Technology), and Yuval </a:t>
            </a:r>
            <a:r>
              <a:rPr lang="en-US" altLang="zh-CN" sz="1600" dirty="0" err="1">
                <a:solidFill>
                  <a:srgbClr val="FF0000"/>
                </a:solidFill>
                <a:latin typeface="Times New Roman" panose="02020603050405020304" charset="0"/>
              </a:rPr>
              <a:t>Yarom</a:t>
            </a:r>
            <a:r>
              <a:rPr lang="en-US" altLang="zh-CN" sz="1600" dirty="0">
                <a:solidFill>
                  <a:srgbClr val="FF0000"/>
                </a:solidFill>
                <a:latin typeface="Times New Roman" panose="02020603050405020304" charset="0"/>
              </a:rPr>
              <a:t> (University of Adelaide and Data61)</a:t>
            </a:r>
          </a:p>
          <a:p>
            <a:endParaRPr lang="en-US" altLang="zh-CN" sz="1600" i="1" dirty="0">
              <a:solidFill>
                <a:srgbClr val="FF0000"/>
              </a:solidFill>
              <a:latin typeface="Times New Roman" panose="02020603050405020304" charset="0"/>
            </a:endParaRPr>
          </a:p>
          <a:p>
            <a:endParaRPr lang="en-US" altLang="zh-CN" sz="2400" i="1" dirty="0"/>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129983" y="679657"/>
            <a:ext cx="11700384" cy="855345"/>
          </a:xfrm>
          <a:prstGeom prst="rect">
            <a:avLst/>
          </a:prstGeom>
          <a:noFill/>
        </p:spPr>
        <p:txBody>
          <a:bodyPr wrap="square" lIns="121908" tIns="60955" rIns="121908" bIns="60955" rtlCol="0">
            <a:spAutoFit/>
          </a:bodyPr>
          <a:lstStyle/>
          <a:p>
            <a:r>
              <a:rPr lang="en-US" altLang="zh-CN" b="1" dirty="0">
                <a:ea typeface="微软雅黑" panose="020B0503020204020204" pitchFamily="34" charset="-122"/>
              </a:rPr>
              <a:t>Q2:</a:t>
            </a:r>
            <a:r>
              <a:rPr lang="en-US" b="1" dirty="0">
                <a:ea typeface="微软雅黑" panose="020B0503020204020204" pitchFamily="34" charset="-122"/>
              </a:rPr>
              <a:t>Can I detect if someone has exploited Meltdown or Spectre </a:t>
            </a:r>
          </a:p>
          <a:p>
            <a:r>
              <a:rPr lang="en-US" b="1" dirty="0">
                <a:ea typeface="微软雅黑" panose="020B0503020204020204" pitchFamily="34" charset="-122"/>
              </a:rPr>
              <a:t>against me?</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5" name="灯片编号占位符 4"/>
          <p:cNvSpPr>
            <a:spLocks noGrp="1"/>
          </p:cNvSpPr>
          <p:nvPr>
            <p:ph type="sldNum" sz="quarter" idx="12"/>
          </p:nvPr>
        </p:nvSpPr>
        <p:spPr>
          <a:xfrm>
            <a:off x="9162954" y="6498037"/>
            <a:ext cx="2844800" cy="365125"/>
          </a:xfrm>
        </p:spPr>
        <p:txBody>
          <a:bodyPr/>
          <a:lstStyle/>
          <a:p>
            <a:fld id="{672F1098-4237-41BC-960F-A352F6B7DAAF}" type="slidenum">
              <a:rPr lang="en-US" smtClean="0">
                <a:solidFill>
                  <a:schemeClr val="bg1"/>
                </a:solidFill>
              </a:rPr>
              <a:t>9</a:t>
            </a:fld>
            <a:endParaRPr lang="en-US" dirty="0">
              <a:solidFill>
                <a:schemeClr val="bg1"/>
              </a:solidFill>
            </a:endParaRPr>
          </a:p>
        </p:txBody>
      </p:sp>
      <p:sp>
        <p:nvSpPr>
          <p:cNvPr id="13" name="文本框 19"/>
          <p:cNvSpPr txBox="1"/>
          <p:nvPr/>
        </p:nvSpPr>
        <p:spPr>
          <a:xfrm>
            <a:off x="9305390" y="3510162"/>
            <a:ext cx="1407160" cy="457200"/>
          </a:xfrm>
          <a:prstGeom prst="rect">
            <a:avLst/>
          </a:prstGeom>
          <a:noFill/>
        </p:spPr>
        <p:txBody>
          <a:bodyPr wrap="none" rtlCol="0">
            <a:spAutoFit/>
          </a:bodyPr>
          <a:lstStyle/>
          <a:p>
            <a:pPr algn="ctr"/>
            <a:r>
              <a:rPr lang="zh-CN" b="1" dirty="0" smtClean="0">
                <a:solidFill>
                  <a:schemeClr val="bg1"/>
                </a:solidFill>
                <a:latin typeface="楷体" panose="02010609060101010101" charset="-122"/>
                <a:ea typeface="楷体" panose="02010609060101010101" charset="-122"/>
              </a:rPr>
              <a:t>海量数据</a:t>
            </a:r>
            <a:endParaRPr lang="zh-CN" b="1" dirty="0">
              <a:solidFill>
                <a:schemeClr val="bg1"/>
              </a:solidFill>
              <a:latin typeface="楷体" panose="02010609060101010101" charset="-122"/>
              <a:ea typeface="楷体" panose="02010609060101010101" charset="-122"/>
            </a:endParaRPr>
          </a:p>
        </p:txBody>
      </p:sp>
      <p:sp>
        <p:nvSpPr>
          <p:cNvPr id="19" name="文本框 18"/>
          <p:cNvSpPr txBox="1"/>
          <p:nvPr/>
        </p:nvSpPr>
        <p:spPr>
          <a:xfrm>
            <a:off x="1427480" y="6492240"/>
            <a:ext cx="2388870" cy="368300"/>
          </a:xfrm>
          <a:prstGeom prst="rect">
            <a:avLst/>
          </a:prstGeom>
          <a:noFill/>
        </p:spPr>
        <p:txBody>
          <a:bodyPr wrap="square" rtlCol="0">
            <a:spAutoFit/>
          </a:bodyPr>
          <a:lstStyle/>
          <a:p>
            <a:r>
              <a:rPr lang="en-US" altLang="zh-CN" sz="1800">
                <a:solidFill>
                  <a:schemeClr val="bg1"/>
                </a:solidFill>
                <a:sym typeface="+mn-ea"/>
              </a:rPr>
              <a:t>Meltdown &amp; Spectre</a:t>
            </a:r>
            <a:endParaRPr lang="zh-CN" altLang="en-US" sz="1800">
              <a:solidFill>
                <a:schemeClr val="bg1"/>
              </a:solidFill>
            </a:endParaRPr>
          </a:p>
        </p:txBody>
      </p:sp>
      <p:sp>
        <p:nvSpPr>
          <p:cNvPr id="20" name="文本框 19"/>
          <p:cNvSpPr txBox="1"/>
          <p:nvPr/>
        </p:nvSpPr>
        <p:spPr>
          <a:xfrm>
            <a:off x="8021320" y="6489700"/>
            <a:ext cx="2483485" cy="368300"/>
          </a:xfrm>
          <a:prstGeom prst="rect">
            <a:avLst/>
          </a:prstGeom>
          <a:noFill/>
        </p:spPr>
        <p:txBody>
          <a:bodyPr wrap="square" rtlCol="0">
            <a:spAutoFit/>
          </a:bodyPr>
          <a:lstStyle/>
          <a:p>
            <a:r>
              <a:rPr lang="en-US" altLang="zh-CN" sz="1800">
                <a:solidFill>
                  <a:schemeClr val="bg1"/>
                </a:solidFill>
                <a:sym typeface="+mn-ea"/>
              </a:rPr>
              <a:t>Mar  8, 2018</a:t>
            </a:r>
            <a:endParaRPr lang="en-US" altLang="zh-CN" sz="1800">
              <a:solidFill>
                <a:schemeClr val="bg1"/>
              </a:solidFill>
            </a:endParaRPr>
          </a:p>
        </p:txBody>
      </p:sp>
      <p:sp>
        <p:nvSpPr>
          <p:cNvPr id="14" name="文本框 13"/>
          <p:cNvSpPr txBox="1"/>
          <p:nvPr/>
        </p:nvSpPr>
        <p:spPr>
          <a:xfrm>
            <a:off x="998855" y="3053080"/>
            <a:ext cx="9932035" cy="457200"/>
          </a:xfrm>
          <a:prstGeom prst="rect">
            <a:avLst/>
          </a:prstGeom>
          <a:noFill/>
        </p:spPr>
        <p:txBody>
          <a:bodyPr wrap="square" rtlCol="0">
            <a:spAutoFit/>
          </a:bodyPr>
          <a:lstStyle/>
          <a:p>
            <a:r>
              <a:rPr lang="en-US" altLang="zh-CN">
                <a:solidFill>
                  <a:srgbClr val="FF0000"/>
                </a:solidFill>
                <a:latin typeface="Times New Roman" panose="02020603050405020304" charset="0"/>
              </a:rPr>
              <a:t>Probably not. The exploitation does not leave any traces in traditional log files.</a:t>
            </a:r>
          </a:p>
        </p:txBody>
      </p:sp>
      <p:sp>
        <p:nvSpPr>
          <p:cNvPr id="15" name="平行四边形 13"/>
          <p:cNvSpPr/>
          <p:nvPr/>
        </p:nvSpPr>
        <p:spPr>
          <a:xfrm>
            <a:off x="5519937" y="6501341"/>
            <a:ext cx="1204338"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lvl="0" algn="ctr"/>
            <a:r>
              <a:rPr lang="en-US" altLang="zh-CN" sz="2000" dirty="0">
                <a:solidFill>
                  <a:prstClr val="white"/>
                </a:solidFill>
              </a:rPr>
              <a:t>Part</a:t>
            </a:r>
            <a:r>
              <a:rPr lang="zh-CN" altLang="en-US" sz="2000" dirty="0">
                <a:solidFill>
                  <a:prstClr val="white"/>
                </a:solidFill>
              </a:rPr>
              <a:t> </a:t>
            </a:r>
            <a:r>
              <a:rPr lang="en-US" altLang="zh-CN" sz="2000" dirty="0">
                <a:solidFill>
                  <a:prstClr val="white"/>
                </a:solidFill>
              </a:rPr>
              <a:t>3</a:t>
            </a:r>
            <a:endParaRPr lang="zh-CN" altLang="en-US" sz="2000" dirty="0">
              <a:solidFill>
                <a:prstClr val="white"/>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randombar(horizontal)">
                                      <p:cBhvr>
                                        <p:cTn id="1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1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TotalTime>
  <Words>787</Words>
  <Application>Microsoft Macintosh PowerPoint</Application>
  <PresentationFormat>Widescreen</PresentationFormat>
  <Paragraphs>187</Paragraphs>
  <Slides>20</Slides>
  <Notes>20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 Unicode MS</vt:lpstr>
      <vt:lpstr>Calibri</vt:lpstr>
      <vt:lpstr>Times New Roman</vt:lpstr>
      <vt:lpstr>宋体</vt:lpstr>
      <vt:lpstr>微软雅黑</vt:lpstr>
      <vt:lpstr>楷体</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Jabil</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lil326</dc:creator>
  <cp:lastModifiedBy>Haoxin Tu</cp:lastModifiedBy>
  <cp:revision>147</cp:revision>
  <dcterms:created xsi:type="dcterms:W3CDTF">2014-03-20T05:05:00Z</dcterms:created>
  <dcterms:modified xsi:type="dcterms:W3CDTF">2018-03-07T16:29:36Z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2052-10.1.0.6205</vt:lpwstr>
  </property>
</Properties>
</file>

<file path=docProps/thumbnail.jpeg>
</file>